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5" r:id="rId7"/>
    <p:sldId id="261" r:id="rId8"/>
    <p:sldId id="264" r:id="rId9"/>
    <p:sldId id="262" r:id="rId10"/>
    <p:sldId id="26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50"/>
    <p:restoredTop sz="94691"/>
  </p:normalViewPr>
  <p:slideViewPr>
    <p:cSldViewPr snapToGrid="0" snapToObjects="1" showGuides="1">
      <p:cViewPr varScale="1">
        <p:scale>
          <a:sx n="113" d="100"/>
          <a:sy n="113" d="100"/>
        </p:scale>
        <p:origin x="184" y="536"/>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AEDAAF-9E5F-8247-80FE-E311F7CBA365}"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B116C-CECF-B84F-AD76-6E923585B88F}" type="slidenum">
              <a:rPr lang="en-US" smtClean="0"/>
              <a:t>‹#›</a:t>
            </a:fld>
            <a:endParaRPr lang="en-US"/>
          </a:p>
        </p:txBody>
      </p:sp>
    </p:spTree>
    <p:extLst>
      <p:ext uri="{BB962C8B-B14F-4D97-AF65-F5344CB8AC3E}">
        <p14:creationId xmlns:p14="http://schemas.microsoft.com/office/powerpoint/2010/main" val="1836553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EDAAF-9E5F-8247-80FE-E311F7CBA365}"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B116C-CECF-B84F-AD76-6E923585B88F}" type="slidenum">
              <a:rPr lang="en-US" smtClean="0"/>
              <a:t>‹#›</a:t>
            </a:fld>
            <a:endParaRPr lang="en-US"/>
          </a:p>
        </p:txBody>
      </p:sp>
    </p:spTree>
    <p:extLst>
      <p:ext uri="{BB962C8B-B14F-4D97-AF65-F5344CB8AC3E}">
        <p14:creationId xmlns:p14="http://schemas.microsoft.com/office/powerpoint/2010/main" val="33544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EDAAF-9E5F-8247-80FE-E311F7CBA365}"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B116C-CECF-B84F-AD76-6E923585B88F}" type="slidenum">
              <a:rPr lang="en-US" smtClean="0"/>
              <a:t>‹#›</a:t>
            </a:fld>
            <a:endParaRPr lang="en-US"/>
          </a:p>
        </p:txBody>
      </p:sp>
    </p:spTree>
    <p:extLst>
      <p:ext uri="{BB962C8B-B14F-4D97-AF65-F5344CB8AC3E}">
        <p14:creationId xmlns:p14="http://schemas.microsoft.com/office/powerpoint/2010/main" val="63248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EDAAF-9E5F-8247-80FE-E311F7CBA365}"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B116C-CECF-B84F-AD76-6E923585B88F}" type="slidenum">
              <a:rPr lang="en-US" smtClean="0"/>
              <a:t>‹#›</a:t>
            </a:fld>
            <a:endParaRPr lang="en-US"/>
          </a:p>
        </p:txBody>
      </p:sp>
    </p:spTree>
    <p:extLst>
      <p:ext uri="{BB962C8B-B14F-4D97-AF65-F5344CB8AC3E}">
        <p14:creationId xmlns:p14="http://schemas.microsoft.com/office/powerpoint/2010/main" val="17250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EDAAF-9E5F-8247-80FE-E311F7CBA365}"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B116C-CECF-B84F-AD76-6E923585B88F}" type="slidenum">
              <a:rPr lang="en-US" smtClean="0"/>
              <a:t>‹#›</a:t>
            </a:fld>
            <a:endParaRPr lang="en-US"/>
          </a:p>
        </p:txBody>
      </p:sp>
    </p:spTree>
    <p:extLst>
      <p:ext uri="{BB962C8B-B14F-4D97-AF65-F5344CB8AC3E}">
        <p14:creationId xmlns:p14="http://schemas.microsoft.com/office/powerpoint/2010/main" val="13235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AEDAAF-9E5F-8247-80FE-E311F7CBA365}"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B116C-CECF-B84F-AD76-6E923585B88F}" type="slidenum">
              <a:rPr lang="en-US" smtClean="0"/>
              <a:t>‹#›</a:t>
            </a:fld>
            <a:endParaRPr lang="en-US"/>
          </a:p>
        </p:txBody>
      </p:sp>
    </p:spTree>
    <p:extLst>
      <p:ext uri="{BB962C8B-B14F-4D97-AF65-F5344CB8AC3E}">
        <p14:creationId xmlns:p14="http://schemas.microsoft.com/office/powerpoint/2010/main" val="178845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AEDAAF-9E5F-8247-80FE-E311F7CBA365}" type="datetimeFigureOut">
              <a:rPr lang="en-US" smtClean="0"/>
              <a:t>11/7/17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B116C-CECF-B84F-AD76-6E923585B88F}" type="slidenum">
              <a:rPr lang="en-US" smtClean="0"/>
              <a:t>‹#›</a:t>
            </a:fld>
            <a:endParaRPr lang="en-US"/>
          </a:p>
        </p:txBody>
      </p:sp>
    </p:spTree>
    <p:extLst>
      <p:ext uri="{BB962C8B-B14F-4D97-AF65-F5344CB8AC3E}">
        <p14:creationId xmlns:p14="http://schemas.microsoft.com/office/powerpoint/2010/main" val="24536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AEDAAF-9E5F-8247-80FE-E311F7CBA365}" type="datetimeFigureOut">
              <a:rPr lang="en-US" smtClean="0"/>
              <a:t>11/7/17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B116C-CECF-B84F-AD76-6E923585B88F}" type="slidenum">
              <a:rPr lang="en-US" smtClean="0"/>
              <a:t>‹#›</a:t>
            </a:fld>
            <a:endParaRPr lang="en-US"/>
          </a:p>
        </p:txBody>
      </p:sp>
    </p:spTree>
    <p:extLst>
      <p:ext uri="{BB962C8B-B14F-4D97-AF65-F5344CB8AC3E}">
        <p14:creationId xmlns:p14="http://schemas.microsoft.com/office/powerpoint/2010/main" val="73196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EDAAF-9E5F-8247-80FE-E311F7CBA365}" type="datetimeFigureOut">
              <a:rPr lang="en-US" smtClean="0"/>
              <a:t>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B116C-CECF-B84F-AD76-6E923585B88F}" type="slidenum">
              <a:rPr lang="en-US" smtClean="0"/>
              <a:t>‹#›</a:t>
            </a:fld>
            <a:endParaRPr lang="en-US"/>
          </a:p>
        </p:txBody>
      </p:sp>
    </p:spTree>
    <p:extLst>
      <p:ext uri="{BB962C8B-B14F-4D97-AF65-F5344CB8AC3E}">
        <p14:creationId xmlns:p14="http://schemas.microsoft.com/office/powerpoint/2010/main" val="129908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EDAAF-9E5F-8247-80FE-E311F7CBA365}"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B116C-CECF-B84F-AD76-6E923585B88F}" type="slidenum">
              <a:rPr lang="en-US" smtClean="0"/>
              <a:t>‹#›</a:t>
            </a:fld>
            <a:endParaRPr lang="en-US"/>
          </a:p>
        </p:txBody>
      </p:sp>
    </p:spTree>
    <p:extLst>
      <p:ext uri="{BB962C8B-B14F-4D97-AF65-F5344CB8AC3E}">
        <p14:creationId xmlns:p14="http://schemas.microsoft.com/office/powerpoint/2010/main" val="30609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EDAAF-9E5F-8247-80FE-E311F7CBA365}"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B116C-CECF-B84F-AD76-6E923585B88F}" type="slidenum">
              <a:rPr lang="en-US" smtClean="0"/>
              <a:t>‹#›</a:t>
            </a:fld>
            <a:endParaRPr lang="en-US"/>
          </a:p>
        </p:txBody>
      </p:sp>
    </p:spTree>
    <p:extLst>
      <p:ext uri="{BB962C8B-B14F-4D97-AF65-F5344CB8AC3E}">
        <p14:creationId xmlns:p14="http://schemas.microsoft.com/office/powerpoint/2010/main" val="13369106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EDAAF-9E5F-8247-80FE-E311F7CBA365}" type="datetimeFigureOut">
              <a:rPr lang="en-US" smtClean="0"/>
              <a:t>11/7/17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B116C-CECF-B84F-AD76-6E923585B88F}" type="slidenum">
              <a:rPr lang="en-US" smtClean="0"/>
              <a:t>‹#›</a:t>
            </a:fld>
            <a:endParaRPr lang="en-US"/>
          </a:p>
        </p:txBody>
      </p:sp>
    </p:spTree>
    <p:extLst>
      <p:ext uri="{BB962C8B-B14F-4D97-AF65-F5344CB8AC3E}">
        <p14:creationId xmlns:p14="http://schemas.microsoft.com/office/powerpoint/2010/main" val="169847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shomaker@fcps.edu" TargetMode="Externa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52368"/>
            <a:ext cx="9144000" cy="3038086"/>
          </a:xfrm>
        </p:spPr>
        <p:txBody>
          <a:bodyPr>
            <a:normAutofit/>
          </a:bodyPr>
          <a:lstStyle/>
          <a:p>
            <a:r>
              <a:rPr lang="en-US" dirty="0"/>
              <a:t/>
            </a:r>
            <a:br>
              <a:rPr lang="en-US" dirty="0"/>
            </a:br>
            <a:endParaRPr lang="en-US" dirty="0"/>
          </a:p>
        </p:txBody>
      </p:sp>
      <p:sp>
        <p:nvSpPr>
          <p:cNvPr id="4" name="Rectangle 3"/>
          <p:cNvSpPr/>
          <p:nvPr/>
        </p:nvSpPr>
        <p:spPr>
          <a:xfrm>
            <a:off x="1121993" y="1952369"/>
            <a:ext cx="10112769" cy="3170099"/>
          </a:xfrm>
          <a:prstGeom prst="rect">
            <a:avLst/>
          </a:prstGeom>
        </p:spPr>
        <p:txBody>
          <a:bodyPr wrap="square">
            <a:spAutoFit/>
          </a:bodyPr>
          <a:lstStyle/>
          <a:p>
            <a:pPr algn="ctr"/>
            <a:r>
              <a:rPr lang="en-US" sz="2500" dirty="0" smtClean="0"/>
              <a:t>EVERY student in the building is eligible to earn a Service </a:t>
            </a:r>
            <a:r>
              <a:rPr lang="en-US" sz="2500" smtClean="0"/>
              <a:t>Cord </a:t>
            </a:r>
            <a:endParaRPr lang="en-US" sz="2500" smtClean="0"/>
          </a:p>
          <a:p>
            <a:pPr algn="ctr"/>
            <a:r>
              <a:rPr lang="en-US" sz="2500" dirty="0" smtClean="0"/>
              <a:t>to </a:t>
            </a:r>
            <a:r>
              <a:rPr lang="en-US" sz="2500" dirty="0" smtClean="0"/>
              <a:t>be worn at graduation.  </a:t>
            </a:r>
          </a:p>
          <a:p>
            <a:pPr algn="ctr"/>
            <a:endParaRPr lang="en-US" sz="2500" dirty="0"/>
          </a:p>
          <a:p>
            <a:pPr algn="ctr"/>
            <a:r>
              <a:rPr lang="en-US" sz="2500" dirty="0" smtClean="0"/>
              <a:t>The Service Cord is the only graduation cord available that is not dependent on grades, skills, or ability, but simply on commitment to service as demonstrated through 40 hours of service while at LHS.  </a:t>
            </a:r>
          </a:p>
          <a:p>
            <a:pPr algn="ctr"/>
            <a:endParaRPr lang="en-US" sz="2500" dirty="0"/>
          </a:p>
          <a:p>
            <a:pPr algn="ctr"/>
            <a:r>
              <a:rPr lang="en-US" sz="2500" dirty="0" smtClean="0"/>
              <a:t>Let’s encourage every student to walk wearing a Service Cord. </a:t>
            </a:r>
            <a:endParaRPr lang="en-US" sz="2500" dirty="0"/>
          </a:p>
        </p:txBody>
      </p:sp>
      <p:sp>
        <p:nvSpPr>
          <p:cNvPr id="5" name="TextBox 4"/>
          <p:cNvSpPr txBox="1"/>
          <p:nvPr/>
        </p:nvSpPr>
        <p:spPr>
          <a:xfrm>
            <a:off x="1121994" y="283458"/>
            <a:ext cx="10750377" cy="1323439"/>
          </a:xfrm>
          <a:prstGeom prst="rect">
            <a:avLst/>
          </a:prstGeom>
          <a:noFill/>
        </p:spPr>
        <p:txBody>
          <a:bodyPr wrap="square" rtlCol="0">
            <a:spAutoFit/>
          </a:bodyPr>
          <a:lstStyle/>
          <a:p>
            <a:pPr algn="ctr"/>
            <a:r>
              <a:rPr lang="en-US" sz="4000" dirty="0" smtClean="0"/>
              <a:t>X2Vol</a:t>
            </a:r>
          </a:p>
          <a:p>
            <a:pPr algn="ctr"/>
            <a:r>
              <a:rPr lang="en-US" sz="4000" dirty="0" smtClean="0"/>
              <a:t>Keeping </a:t>
            </a:r>
            <a:r>
              <a:rPr lang="en-US" sz="4000" dirty="0" smtClean="0"/>
              <a:t>track of service </a:t>
            </a:r>
            <a:r>
              <a:rPr lang="en-US" sz="4000" dirty="0" smtClean="0"/>
              <a:t>hours</a:t>
            </a:r>
            <a:endParaRPr lang="en-US" sz="4000" dirty="0"/>
          </a:p>
        </p:txBody>
      </p:sp>
    </p:spTree>
    <p:extLst>
      <p:ext uri="{BB962C8B-B14F-4D97-AF65-F5344CB8AC3E}">
        <p14:creationId xmlns:p14="http://schemas.microsoft.com/office/powerpoint/2010/main" val="116885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619615"/>
          </a:xfrm>
        </p:spPr>
        <p:txBody>
          <a:bodyPr>
            <a:noAutofit/>
          </a:bodyPr>
          <a:lstStyle/>
          <a:p>
            <a:r>
              <a:rPr lang="en-US" sz="2500" dirty="0" smtClean="0"/>
              <a:t>When adding an </a:t>
            </a:r>
            <a:r>
              <a:rPr lang="en-US" sz="2500" b="1" dirty="0" smtClean="0"/>
              <a:t>outside opportunity</a:t>
            </a:r>
            <a:r>
              <a:rPr lang="en-US" sz="2500" dirty="0" smtClean="0"/>
              <a:t>; be sure to include the </a:t>
            </a:r>
            <a:r>
              <a:rPr lang="en-US" sz="2500" b="1" dirty="0" smtClean="0"/>
              <a:t>contact information of the person who verified the hours</a:t>
            </a:r>
            <a:r>
              <a:rPr lang="en-US" sz="2500" dirty="0" smtClean="0"/>
              <a:t>.  Since this is not a school activity, Mrs. Shomaker can only authorize the addition of these hours to X2Vol but cannot VERIFY the hours.</a:t>
            </a:r>
            <a:br>
              <a:rPr lang="en-US" sz="2500" dirty="0" smtClean="0"/>
            </a:br>
            <a:r>
              <a:rPr lang="en-US" sz="2500" dirty="0"/>
              <a:t/>
            </a:r>
            <a:br>
              <a:rPr lang="en-US" sz="2500" dirty="0"/>
            </a:br>
            <a:r>
              <a:rPr lang="en-US" sz="2500" dirty="0" smtClean="0"/>
              <a:t>Include the </a:t>
            </a:r>
            <a:r>
              <a:rPr lang="en-US" sz="2500" b="1" dirty="0" smtClean="0"/>
              <a:t>date of service </a:t>
            </a:r>
            <a:r>
              <a:rPr lang="en-US" sz="2500" dirty="0" smtClean="0"/>
              <a:t>and </a:t>
            </a:r>
            <a:r>
              <a:rPr lang="en-US" sz="2500" b="1" dirty="0" smtClean="0"/>
              <a:t>amount of time</a:t>
            </a:r>
            <a:r>
              <a:rPr lang="en-US" sz="2500" dirty="0" smtClean="0"/>
              <a:t>; </a:t>
            </a:r>
            <a:r>
              <a:rPr lang="en-US" sz="2500" dirty="0" smtClean="0"/>
              <a:t> and check </a:t>
            </a:r>
            <a:r>
              <a:rPr lang="en-US" sz="2500" dirty="0" smtClean="0"/>
              <a:t>the </a:t>
            </a:r>
            <a:r>
              <a:rPr lang="en-US" sz="2500" b="1" dirty="0" smtClean="0"/>
              <a:t>oath statement </a:t>
            </a:r>
            <a:r>
              <a:rPr lang="en-US" sz="2500" dirty="0" smtClean="0"/>
              <a:t>verifying the accuracy of the </a:t>
            </a:r>
            <a:r>
              <a:rPr lang="en-US" sz="2500" dirty="0" smtClean="0"/>
              <a:t>information and submit </a:t>
            </a:r>
            <a:r>
              <a:rPr lang="en-US" sz="2500" dirty="0" smtClean="0"/>
              <a:t>the activity to Mrs. Shomaker at </a:t>
            </a:r>
            <a:r>
              <a:rPr lang="en-US" sz="2500" b="1" dirty="0" err="1" smtClean="0"/>
              <a:t>enshomaker@fcps.edu</a:t>
            </a:r>
            <a:endParaRPr lang="en-US" sz="25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3157269"/>
            <a:ext cx="6653842" cy="3664118"/>
          </a:xfrm>
        </p:spPr>
      </p:pic>
    </p:spTree>
    <p:extLst>
      <p:ext uri="{BB962C8B-B14F-4D97-AF65-F5344CB8AC3E}">
        <p14:creationId xmlns:p14="http://schemas.microsoft.com/office/powerpoint/2010/main" val="93690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3733"/>
            <a:ext cx="10515600" cy="5093230"/>
          </a:xfrm>
        </p:spPr>
        <p:txBody>
          <a:bodyPr/>
          <a:lstStyle/>
          <a:p>
            <a:pPr marL="0" indent="0" algn="ctr">
              <a:buNone/>
            </a:pPr>
            <a:r>
              <a:rPr lang="en-US" sz="2500" dirty="0"/>
              <a:t>For more information about X2Vol and how to add hours, </a:t>
            </a:r>
            <a:endParaRPr lang="en-US" sz="2500" dirty="0" smtClean="0"/>
          </a:p>
          <a:p>
            <a:pPr marL="0" indent="0" algn="ctr">
              <a:buNone/>
            </a:pPr>
            <a:r>
              <a:rPr lang="en-US" sz="2500" dirty="0" smtClean="0"/>
              <a:t>please </a:t>
            </a:r>
            <a:r>
              <a:rPr lang="en-US" sz="2500" dirty="0"/>
              <a:t>visit this brief video tutorial</a:t>
            </a:r>
            <a:endParaRPr lang="en-US" sz="2500" u="sng" dirty="0" smtClean="0"/>
          </a:p>
          <a:p>
            <a:pPr marL="0" indent="0">
              <a:buNone/>
            </a:pPr>
            <a:endParaRPr lang="en-US" u="sng" smtClean="0"/>
          </a:p>
          <a:p>
            <a:pPr marL="0" indent="0">
              <a:buNone/>
            </a:pPr>
            <a:endParaRPr lang="en-US" u="sng" dirty="0"/>
          </a:p>
          <a:p>
            <a:pPr marL="0" indent="0">
              <a:buNone/>
            </a:pPr>
            <a:r>
              <a:rPr lang="en-US" u="sng" dirty="0" smtClean="0"/>
              <a:t>https</a:t>
            </a:r>
            <a:r>
              <a:rPr lang="en-US" u="sng" dirty="0"/>
              <a:t>://</a:t>
            </a:r>
            <a:r>
              <a:rPr lang="en-US" u="sng" dirty="0" err="1"/>
              <a:t>myintellivol.desk.com</a:t>
            </a:r>
            <a:r>
              <a:rPr lang="en-US" u="sng" dirty="0"/>
              <a:t>/customer/</a:t>
            </a:r>
            <a:r>
              <a:rPr lang="en-US" u="sng" dirty="0" err="1"/>
              <a:t>en</a:t>
            </a:r>
            <a:r>
              <a:rPr lang="en-US" u="sng" dirty="0"/>
              <a:t>/portal/articles/1598832-how-do-i-log-hours-in-x2vol-</a:t>
            </a:r>
            <a:endParaRPr lang="en-US" dirty="0"/>
          </a:p>
        </p:txBody>
      </p:sp>
    </p:spTree>
    <p:extLst>
      <p:ext uri="{BB962C8B-B14F-4D97-AF65-F5344CB8AC3E}">
        <p14:creationId xmlns:p14="http://schemas.microsoft.com/office/powerpoint/2010/main" val="49384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9557"/>
            <a:ext cx="10515600" cy="1878227"/>
          </a:xfrm>
        </p:spPr>
        <p:txBody>
          <a:bodyPr>
            <a:normAutofit fontScale="90000"/>
          </a:bodyPr>
          <a:lstStyle/>
          <a:p>
            <a:r>
              <a:rPr lang="en-US" b="1" dirty="0"/>
              <a:t> </a:t>
            </a:r>
            <a:r>
              <a:rPr lang="en-US" dirty="0"/>
              <a:t/>
            </a:r>
            <a:br>
              <a:rPr lang="en-US" dirty="0"/>
            </a:br>
            <a:r>
              <a:rPr lang="en-US" sz="2800" b="1" dirty="0" smtClean="0"/>
              <a:t> x2VOL</a:t>
            </a:r>
            <a:r>
              <a:rPr lang="en-US" sz="2800" dirty="0" smtClean="0"/>
              <a:t> is the tool FCPS middle and high schools use to support students with finding, tracking, and verifying service hours electronically. </a:t>
            </a:r>
            <a:r>
              <a:rPr lang="en-US" sz="2800" b="1" dirty="0" smtClean="0"/>
              <a:t>Here's how your student can sign up:</a:t>
            </a:r>
            <a:r>
              <a:rPr lang="en-US" sz="2800" dirty="0" smtClean="0"/>
              <a:t/>
            </a:r>
            <a:br>
              <a:rPr lang="en-US" sz="2800" dirty="0" smtClean="0"/>
            </a:br>
            <a:r>
              <a:rPr lang="en-US" sz="2800" b="1" dirty="0" smtClean="0"/>
              <a:t> </a:t>
            </a:r>
            <a:r>
              <a:rPr lang="en-US" sz="2800" dirty="0" smtClean="0"/>
              <a:t/>
            </a:r>
            <a:br>
              <a:rPr lang="en-US" sz="2800" dirty="0" smtClean="0"/>
            </a:br>
            <a:r>
              <a:rPr lang="en-US" sz="2800" b="1" dirty="0" smtClean="0"/>
              <a:t>Sign into Family Connection.</a:t>
            </a:r>
            <a:r>
              <a:rPr lang="en-US" sz="2800" dirty="0" smtClean="0"/>
              <a:t> Login to </a:t>
            </a:r>
            <a:r>
              <a:rPr lang="en-US" sz="2800" b="1" dirty="0" smtClean="0"/>
              <a:t>Blackboard</a:t>
            </a:r>
            <a:r>
              <a:rPr lang="en-US" sz="2800" dirty="0" smtClean="0"/>
              <a:t> and look for the </a:t>
            </a:r>
            <a:r>
              <a:rPr lang="en-US" sz="2800" b="1" dirty="0" smtClean="0"/>
              <a:t>Family Connection</a:t>
            </a:r>
            <a:r>
              <a:rPr lang="en-US" sz="2800" dirty="0" smtClean="0"/>
              <a:t> link.</a:t>
            </a:r>
            <a:br>
              <a:rPr lang="en-US" sz="2800" dirty="0" smtClean="0"/>
            </a:br>
            <a:r>
              <a:rPr lang="en-US" sz="2700" dirty="0"/>
              <a:t/>
            </a:r>
            <a:br>
              <a:rPr lang="en-US" sz="2700" dirty="0"/>
            </a:br>
            <a:r>
              <a:rPr lang="en-US" sz="2700" dirty="0"/>
              <a:t/>
            </a:r>
            <a:br>
              <a:rPr lang="en-US" sz="2700" dirty="0"/>
            </a:br>
            <a:endParaRPr lang="en-US" sz="27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7968" y="2347784"/>
            <a:ext cx="9613557" cy="4077730"/>
          </a:xfrm>
          <a:prstGeom prst="rect">
            <a:avLst/>
          </a:prstGeom>
          <a:noFill/>
          <a:ln>
            <a:noFill/>
          </a:ln>
        </p:spPr>
      </p:pic>
    </p:spTree>
    <p:extLst>
      <p:ext uri="{BB962C8B-B14F-4D97-AF65-F5344CB8AC3E}">
        <p14:creationId xmlns:p14="http://schemas.microsoft.com/office/powerpoint/2010/main" val="25775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665" y="1825625"/>
            <a:ext cx="9218140" cy="4351338"/>
          </a:xfrm>
          <a:prstGeom prst="rect">
            <a:avLst/>
          </a:prstGeom>
          <a:noFill/>
          <a:ln>
            <a:noFill/>
          </a:ln>
        </p:spPr>
      </p:pic>
      <p:sp>
        <p:nvSpPr>
          <p:cNvPr id="5" name="Title 4"/>
          <p:cNvSpPr>
            <a:spLocks noGrp="1"/>
          </p:cNvSpPr>
          <p:nvPr>
            <p:ph type="title"/>
          </p:nvPr>
        </p:nvSpPr>
        <p:spPr/>
        <p:txBody>
          <a:bodyPr>
            <a:normAutofit/>
          </a:bodyPr>
          <a:lstStyle/>
          <a:p>
            <a:r>
              <a:rPr lang="en-US" sz="2500" b="1" dirty="0" smtClean="0"/>
              <a:t>Click on the x2VOL link</a:t>
            </a:r>
            <a:r>
              <a:rPr lang="en-US" sz="2500" dirty="0" smtClean="0"/>
              <a:t> under the "Resources" tab on the left hand side of your screen in Family Connection. Click "</a:t>
            </a:r>
            <a:r>
              <a:rPr lang="en-US" sz="2500" b="1" dirty="0" smtClean="0"/>
              <a:t>Continue</a:t>
            </a:r>
            <a:r>
              <a:rPr lang="en-US" sz="2500" dirty="0" smtClean="0"/>
              <a:t>."</a:t>
            </a:r>
            <a:endParaRPr lang="en-US" sz="2500" dirty="0"/>
          </a:p>
        </p:txBody>
      </p:sp>
    </p:spTree>
    <p:extLst>
      <p:ext uri="{BB962C8B-B14F-4D97-AF65-F5344CB8AC3E}">
        <p14:creationId xmlns:p14="http://schemas.microsoft.com/office/powerpoint/2010/main" val="8134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410" y="0"/>
            <a:ext cx="10532390" cy="2224216"/>
          </a:xfrm>
        </p:spPr>
        <p:txBody>
          <a:bodyPr>
            <a:noAutofit/>
          </a:bodyPr>
          <a:lstStyle/>
          <a:p>
            <a:r>
              <a:rPr lang="en-US" sz="2500" b="1" dirty="0" smtClean="0"/>
              <a:t/>
            </a:r>
            <a:br>
              <a:rPr lang="en-US" sz="2500" b="1" dirty="0" smtClean="0"/>
            </a:br>
            <a:r>
              <a:rPr lang="en-US" sz="2500" b="1" dirty="0" smtClean="0"/>
              <a:t/>
            </a:r>
            <a:br>
              <a:rPr lang="en-US" sz="2500" b="1" dirty="0" smtClean="0"/>
            </a:br>
            <a:r>
              <a:rPr lang="en-US" sz="2500" dirty="0" smtClean="0"/>
              <a:t>The </a:t>
            </a:r>
            <a:r>
              <a:rPr lang="en-US" sz="2500" dirty="0" smtClean="0"/>
              <a:t>first time you access x2VOL, you will need to </a:t>
            </a:r>
            <a:r>
              <a:rPr lang="en-US" sz="2500" b="1" dirty="0" smtClean="0"/>
              <a:t>complete your x2VOL profile</a:t>
            </a:r>
            <a:r>
              <a:rPr lang="en-US" sz="2500" dirty="0" smtClean="0"/>
              <a:t> before logging hours.</a:t>
            </a:r>
            <a:br>
              <a:rPr lang="en-US" sz="2500" dirty="0" smtClean="0"/>
            </a:br>
            <a:r>
              <a:rPr lang="en-US" sz="2500" dirty="0" smtClean="0"/>
              <a:t> </a:t>
            </a:r>
            <a:br>
              <a:rPr lang="en-US" sz="2500" dirty="0" smtClean="0"/>
            </a:br>
            <a:r>
              <a:rPr lang="en-US" sz="2500" dirty="0" smtClean="0"/>
              <a:t>Once your profile is complete, you'll still be on the account settings page of your profile, but now you have access to the rest of x2VOL and can </a:t>
            </a:r>
            <a:r>
              <a:rPr lang="en-US" sz="2500" b="1" dirty="0" smtClean="0"/>
              <a:t>begin to log your hours. </a:t>
            </a:r>
            <a:r>
              <a:rPr lang="en-US" sz="2500" dirty="0"/>
              <a:t/>
            </a:r>
            <a:br>
              <a:rPr lang="en-US" sz="2500" dirty="0"/>
            </a:br>
            <a:endParaRPr lang="en-US" sz="25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8806" y="2520778"/>
            <a:ext cx="4461580" cy="3800976"/>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292312" y="2520778"/>
            <a:ext cx="4865876" cy="3800976"/>
          </a:xfrm>
          <a:prstGeom prst="rect">
            <a:avLst/>
          </a:prstGeom>
          <a:noFill/>
          <a:ln>
            <a:noFill/>
          </a:ln>
        </p:spPr>
      </p:pic>
    </p:spTree>
    <p:extLst>
      <p:ext uri="{BB962C8B-B14F-4D97-AF65-F5344CB8AC3E}">
        <p14:creationId xmlns:p14="http://schemas.microsoft.com/office/powerpoint/2010/main" val="72748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200" dirty="0"/>
              <a:t> </a:t>
            </a:r>
            <a:r>
              <a:rPr lang="en-US" sz="2500" dirty="0" smtClean="0"/>
              <a:t>With your x2VOL password, you should be able to </a:t>
            </a:r>
            <a:r>
              <a:rPr lang="en-US" sz="2500" b="1" dirty="0" smtClean="0"/>
              <a:t>access x2VOL from any phone or device</a:t>
            </a:r>
            <a:r>
              <a:rPr lang="en-US" sz="2500" dirty="0" smtClean="0"/>
              <a:t>, making logging and tracking your volunteer hours a cinch. </a:t>
            </a:r>
            <a:br>
              <a:rPr lang="en-US" sz="2500" dirty="0" smtClean="0"/>
            </a:br>
            <a:r>
              <a:rPr lang="en-US" sz="2500" dirty="0" smtClean="0"/>
              <a:t/>
            </a:r>
            <a:br>
              <a:rPr lang="en-US" sz="2500" dirty="0" smtClean="0"/>
            </a:br>
            <a:r>
              <a:rPr lang="en-US" sz="2500" dirty="0" smtClean="0"/>
              <a:t> </a:t>
            </a:r>
            <a:r>
              <a:rPr lang="en-US" sz="2500" dirty="0"/>
              <a:t>The next time you access x2VOL, you'll </a:t>
            </a:r>
            <a:r>
              <a:rPr lang="en-US" sz="2500" b="1" dirty="0"/>
              <a:t>start on your Dashboard page.</a:t>
            </a:r>
            <a:r>
              <a:rPr lang="en-US" sz="2500" dirty="0"/>
              <a:t> </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3619" y="1825625"/>
            <a:ext cx="5884761" cy="4351338"/>
          </a:xfrm>
          <a:prstGeom prst="rect">
            <a:avLst/>
          </a:prstGeom>
          <a:noFill/>
          <a:ln>
            <a:noFill/>
          </a:ln>
        </p:spPr>
      </p:pic>
    </p:spTree>
    <p:extLst>
      <p:ext uri="{BB962C8B-B14F-4D97-AF65-F5344CB8AC3E}">
        <p14:creationId xmlns:p14="http://schemas.microsoft.com/office/powerpoint/2010/main" val="177920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The </a:t>
            </a:r>
            <a:r>
              <a:rPr lang="en-US" sz="2500" b="1" dirty="0" smtClean="0"/>
              <a:t>Find Opportunities </a:t>
            </a:r>
            <a:r>
              <a:rPr lang="en-US" sz="2500" dirty="0" smtClean="0"/>
              <a:t>button opens a listing of Saxon Service activities and other opportunities listed on X2Vol.  </a:t>
            </a:r>
            <a:endParaRPr lang="en-US" sz="25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3619" y="1825625"/>
            <a:ext cx="5884761" cy="4351338"/>
          </a:xfrm>
          <a:prstGeom prst="rect">
            <a:avLst/>
          </a:prstGeom>
          <a:noFill/>
          <a:ln>
            <a:noFill/>
          </a:ln>
        </p:spPr>
      </p:pic>
    </p:spTree>
    <p:extLst>
      <p:ext uri="{BB962C8B-B14F-4D97-AF65-F5344CB8AC3E}">
        <p14:creationId xmlns:p14="http://schemas.microsoft.com/office/powerpoint/2010/main" val="37436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50" y="672860"/>
            <a:ext cx="10515600" cy="1345721"/>
          </a:xfrm>
        </p:spPr>
        <p:txBody>
          <a:bodyPr>
            <a:noAutofit/>
          </a:bodyPr>
          <a:lstStyle/>
          <a:p>
            <a:r>
              <a:rPr lang="en-US" sz="2500" dirty="0" smtClean="0"/>
              <a:t>All </a:t>
            </a:r>
            <a:r>
              <a:rPr lang="en-US" sz="2500" b="1" dirty="0"/>
              <a:t>Saxon Service opportunities</a:t>
            </a:r>
            <a:r>
              <a:rPr lang="en-US" sz="2500" dirty="0"/>
              <a:t> are listed on the </a:t>
            </a:r>
            <a:r>
              <a:rPr lang="en-US" sz="2500" b="1" dirty="0"/>
              <a:t>Opportunities &amp; Projects tab under Find Opportunities</a:t>
            </a:r>
            <a:r>
              <a:rPr lang="en-US" sz="2500" dirty="0"/>
              <a:t>. Click on the </a:t>
            </a:r>
            <a:r>
              <a:rPr lang="en-US" sz="2500" b="1" dirty="0"/>
              <a:t>Saxon Service date</a:t>
            </a:r>
            <a:r>
              <a:rPr lang="en-US" sz="2500" dirty="0"/>
              <a:t> you participated in</a:t>
            </a:r>
            <a:r>
              <a:rPr lang="en-US" sz="2500" dirty="0" smtClean="0"/>
              <a:t>.</a:t>
            </a:r>
            <a:br>
              <a:rPr lang="en-US" sz="2500" dirty="0" smtClean="0"/>
            </a:br>
            <a:r>
              <a:rPr lang="en-US" sz="2500" dirty="0" smtClean="0"/>
              <a:t/>
            </a:r>
            <a:br>
              <a:rPr lang="en-US" sz="2500" dirty="0" smtClean="0"/>
            </a:br>
            <a:r>
              <a:rPr lang="en-US" sz="2500" b="1" dirty="0" smtClean="0"/>
              <a:t>Betsy </a:t>
            </a:r>
            <a:r>
              <a:rPr lang="en-US" sz="2500" b="1" dirty="0"/>
              <a:t>Shomaker</a:t>
            </a:r>
            <a:r>
              <a:rPr lang="en-US" sz="2500" dirty="0"/>
              <a:t>, </a:t>
            </a:r>
            <a:r>
              <a:rPr lang="en-US" sz="2500" dirty="0">
                <a:hlinkClick r:id="rId2"/>
              </a:rPr>
              <a:t>enshomaker@fcps.edu</a:t>
            </a:r>
            <a:r>
              <a:rPr lang="en-US" sz="2500" dirty="0"/>
              <a:t>) </a:t>
            </a:r>
            <a:r>
              <a:rPr lang="en-US" sz="2500" dirty="0" smtClean="0"/>
              <a:t>is </a:t>
            </a:r>
            <a:r>
              <a:rPr lang="en-US" sz="2500" b="1" dirty="0" smtClean="0"/>
              <a:t>Activity Contact </a:t>
            </a:r>
            <a:r>
              <a:rPr lang="en-US" sz="2500" dirty="0" smtClean="0"/>
              <a:t>for all </a:t>
            </a:r>
            <a:r>
              <a:rPr lang="en-US" sz="2500" dirty="0" smtClean="0"/>
              <a:t>Saxon Service opportunities. Please </a:t>
            </a:r>
            <a:r>
              <a:rPr lang="en-US" sz="2500" dirty="0" smtClean="0"/>
              <a:t>include the </a:t>
            </a:r>
            <a:r>
              <a:rPr lang="en-US" sz="2500" b="1" dirty="0"/>
              <a:t>date of the service</a:t>
            </a:r>
            <a:r>
              <a:rPr lang="en-US" sz="2500" dirty="0"/>
              <a:t>, the </a:t>
            </a:r>
            <a:r>
              <a:rPr lang="en-US" sz="2500" b="1" dirty="0"/>
              <a:t>activity you participated with</a:t>
            </a:r>
            <a:r>
              <a:rPr lang="en-US" sz="2500" dirty="0"/>
              <a:t>, and the </a:t>
            </a:r>
            <a:r>
              <a:rPr lang="en-US" sz="2500" b="1" dirty="0"/>
              <a:t>amount of time</a:t>
            </a:r>
            <a:r>
              <a:rPr lang="en-US" sz="2500" dirty="0"/>
              <a:t>. (</a:t>
            </a:r>
            <a:r>
              <a:rPr lang="en-US" sz="2500" i="1" dirty="0"/>
              <a:t>Each Saxon Service period is worth one hour of service.</a:t>
            </a:r>
            <a:r>
              <a:rPr lang="en-US" sz="2500" dirty="0"/>
              <a:t>)</a:t>
            </a:r>
            <a:r>
              <a:rPr lang="en-US" sz="2500" dirty="0" smtClean="0">
                <a:effectLst/>
              </a:rPr>
              <a:t> </a:t>
            </a:r>
            <a:endParaRPr lang="en-US" sz="2500"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0983" y="2380891"/>
            <a:ext cx="5907617" cy="4244646"/>
          </a:xfrm>
        </p:spPr>
      </p:pic>
    </p:spTree>
    <p:extLst>
      <p:ext uri="{BB962C8B-B14F-4D97-AF65-F5344CB8AC3E}">
        <p14:creationId xmlns:p14="http://schemas.microsoft.com/office/powerpoint/2010/main" val="98929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If you want to </a:t>
            </a:r>
            <a:r>
              <a:rPr lang="en-US" sz="2500" b="1" dirty="0" smtClean="0"/>
              <a:t>add an opportunity that is not listed in x2Vol</a:t>
            </a:r>
            <a:r>
              <a:rPr lang="en-US" sz="2500" dirty="0" smtClean="0"/>
              <a:t>, </a:t>
            </a:r>
            <a:r>
              <a:rPr lang="en-US" sz="2500" dirty="0" smtClean="0"/>
              <a:t>simply click on </a:t>
            </a:r>
            <a:r>
              <a:rPr lang="en-US" sz="2500" b="1" dirty="0" smtClean="0"/>
              <a:t>Add </a:t>
            </a:r>
            <a:r>
              <a:rPr lang="en-US" sz="2500" b="1" dirty="0" smtClean="0"/>
              <a:t>Hours </a:t>
            </a:r>
            <a:r>
              <a:rPr lang="en-US" sz="2500" dirty="0" smtClean="0"/>
              <a:t>button</a:t>
            </a:r>
            <a:r>
              <a:rPr lang="en-US" sz="2500" b="1" dirty="0" smtClean="0"/>
              <a:t> </a:t>
            </a:r>
            <a:r>
              <a:rPr lang="en-US" sz="2500" dirty="0" smtClean="0"/>
              <a:t>at </a:t>
            </a:r>
            <a:r>
              <a:rPr lang="en-US" sz="2500" dirty="0" smtClean="0"/>
              <a:t>the top of the </a:t>
            </a:r>
            <a:r>
              <a:rPr lang="en-US" sz="2500" dirty="0" smtClean="0"/>
              <a:t>page on the </a:t>
            </a:r>
            <a:r>
              <a:rPr lang="en-US" sz="2500" b="1" dirty="0" smtClean="0"/>
              <a:t>Dashboard</a:t>
            </a:r>
            <a:r>
              <a:rPr lang="en-US" sz="2500" dirty="0" smtClean="0"/>
              <a:t>.</a:t>
            </a:r>
            <a:endParaRPr lang="en-US" sz="25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3619" y="1825625"/>
            <a:ext cx="5884761" cy="4351338"/>
          </a:xfrm>
          <a:prstGeom prst="rect">
            <a:avLst/>
          </a:prstGeom>
          <a:noFill/>
          <a:ln>
            <a:noFill/>
          </a:ln>
        </p:spPr>
      </p:pic>
    </p:spTree>
    <p:extLst>
      <p:ext uri="{BB962C8B-B14F-4D97-AF65-F5344CB8AC3E}">
        <p14:creationId xmlns:p14="http://schemas.microsoft.com/office/powerpoint/2010/main" val="17266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t>My Activity Log </a:t>
            </a:r>
            <a:r>
              <a:rPr lang="en-US" sz="2500" dirty="0" smtClean="0"/>
              <a:t>will open, go to </a:t>
            </a:r>
            <a:r>
              <a:rPr lang="en-US" sz="2500" b="1" dirty="0" smtClean="0"/>
              <a:t>Personal Project </a:t>
            </a:r>
            <a:r>
              <a:rPr lang="en-US" sz="2500" dirty="0" smtClean="0"/>
              <a:t>and click on </a:t>
            </a:r>
            <a:r>
              <a:rPr lang="en-US" sz="2500" b="1" dirty="0" smtClean="0"/>
              <a:t>Create New </a:t>
            </a:r>
            <a:r>
              <a:rPr lang="en-US" sz="2500" dirty="0" smtClean="0"/>
              <a:t>to enter a new volunteer activity</a:t>
            </a:r>
            <a:endParaRPr lang="en-US" sz="25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7254" y="1825625"/>
            <a:ext cx="6237491" cy="4351338"/>
          </a:xfrm>
        </p:spPr>
      </p:pic>
    </p:spTree>
    <p:extLst>
      <p:ext uri="{BB962C8B-B14F-4D97-AF65-F5344CB8AC3E}">
        <p14:creationId xmlns:p14="http://schemas.microsoft.com/office/powerpoint/2010/main" val="1438477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252</Words>
  <Application>Microsoft Macintosh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Calibri Light</vt:lpstr>
      <vt:lpstr>Arial</vt:lpstr>
      <vt:lpstr>Office Theme</vt:lpstr>
      <vt:lpstr> </vt:lpstr>
      <vt:lpstr>   x2VOL is the tool FCPS middle and high schools use to support students with finding, tracking, and verifying service hours electronically. Here's how your student can sign up:   Sign into Family Connection. Login to Blackboard and look for the Family Connection link.   </vt:lpstr>
      <vt:lpstr>Click on the x2VOL link under the "Resources" tab on the left hand side of your screen in Family Connection. Click "Continue."</vt:lpstr>
      <vt:lpstr>  The first time you access x2VOL, you will need to complete your x2VOL profile before logging hours.   Once your profile is complete, you'll still be on the account settings page of your profile, but now you have access to the rest of x2VOL and can begin to log your hours.  </vt:lpstr>
      <vt:lpstr> With your x2VOL password, you should be able to access x2VOL from any phone or device, making logging and tracking your volunteer hours a cinch.    The next time you access x2VOL, you'll start on your Dashboard page. </vt:lpstr>
      <vt:lpstr>The Find Opportunities button opens a listing of Saxon Service activities and other opportunities listed on X2Vol.  </vt:lpstr>
      <vt:lpstr>All Saxon Service opportunities are listed on the Opportunities &amp; Projects tab under Find Opportunities. Click on the Saxon Service date you participated in.  Betsy Shomaker, enshomaker@fcps.edu) is Activity Contact for all Saxon Service opportunities. Please include the date of the service, the activity you participated with, and the amount of time. (Each Saxon Service period is worth one hour of service.) </vt:lpstr>
      <vt:lpstr>If you want to add an opportunity that is not listed in x2Vol, simply click on Add Hours button at the top of the page on the Dashboard.</vt:lpstr>
      <vt:lpstr>My Activity Log will open, go to Personal Project and click on Create New to enter a new volunteer activity</vt:lpstr>
      <vt:lpstr>When adding an outside opportunity; be sure to include the contact information of the person who verified the hours.  Since this is not a school activity, Mrs. Shomaker can only authorize the addition of these hours to X2Vol but cannot VERIFY the hours.  Include the date of service and amount of time;  and check the oath statement verifying the accuracy of the information and submit the activity to Mrs. Shomaker at enshomaker@fcps.edu</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student in the building is eligible to earn a Service Cord to be worn at graduation; this is the only graduation cord available that is not dependent on grades, skills, or ability, but simply on commitment to service as demonstrated through 40 hours of service while at LHS.  Let’s encourage every student to walk wearing a Service Cord.  </dc:title>
  <dc:creator>John Shomaker</dc:creator>
  <cp:lastModifiedBy>John Shomaker</cp:lastModifiedBy>
  <cp:revision>7</cp:revision>
  <dcterms:created xsi:type="dcterms:W3CDTF">2017-11-07T19:46:56Z</dcterms:created>
  <dcterms:modified xsi:type="dcterms:W3CDTF">2017-11-07T22:27:51Z</dcterms:modified>
</cp:coreProperties>
</file>