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35"/>
  </p:notesMasterIdLst>
  <p:handoutMasterIdLst>
    <p:handoutMasterId r:id="rId36"/>
  </p:handoutMasterIdLst>
  <p:sldIdLst>
    <p:sldId id="275" r:id="rId2"/>
    <p:sldId id="293" r:id="rId3"/>
    <p:sldId id="307" r:id="rId4"/>
    <p:sldId id="289" r:id="rId5"/>
    <p:sldId id="314" r:id="rId6"/>
    <p:sldId id="305" r:id="rId7"/>
    <p:sldId id="306" r:id="rId8"/>
    <p:sldId id="260" r:id="rId9"/>
    <p:sldId id="284" r:id="rId10"/>
    <p:sldId id="291" r:id="rId11"/>
    <p:sldId id="262" r:id="rId12"/>
    <p:sldId id="263" r:id="rId13"/>
    <p:sldId id="299" r:id="rId14"/>
    <p:sldId id="265" r:id="rId15"/>
    <p:sldId id="264" r:id="rId16"/>
    <p:sldId id="312" r:id="rId17"/>
    <p:sldId id="313" r:id="rId18"/>
    <p:sldId id="304" r:id="rId19"/>
    <p:sldId id="276" r:id="rId20"/>
    <p:sldId id="309" r:id="rId21"/>
    <p:sldId id="310" r:id="rId22"/>
    <p:sldId id="308" r:id="rId23"/>
    <p:sldId id="261" r:id="rId24"/>
    <p:sldId id="294" r:id="rId25"/>
    <p:sldId id="292" r:id="rId26"/>
    <p:sldId id="271" r:id="rId27"/>
    <p:sldId id="303" r:id="rId28"/>
    <p:sldId id="296" r:id="rId29"/>
    <p:sldId id="297" r:id="rId30"/>
    <p:sldId id="286" r:id="rId31"/>
    <p:sldId id="301" r:id="rId32"/>
    <p:sldId id="302" r:id="rId33"/>
    <p:sldId id="295"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85278" autoAdjust="0"/>
  </p:normalViewPr>
  <p:slideViewPr>
    <p:cSldViewPr>
      <p:cViewPr varScale="1">
        <p:scale>
          <a:sx n="74" d="100"/>
          <a:sy n="74" d="100"/>
        </p:scale>
        <p:origin x="11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81B5CA-B3DC-43F2-85DA-A8BD35FDCC5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0F03046C-BD4D-4B44-AC4A-4F2898340314}">
      <dgm:prSet phldrT="[Text]"/>
      <dgm:spPr/>
      <dgm:t>
        <a:bodyPr/>
        <a:lstStyle/>
        <a:p>
          <a:r>
            <a:rPr lang="en-US" dirty="0" smtClean="0"/>
            <a:t>BALANCE!</a:t>
          </a:r>
          <a:endParaRPr lang="en-US" dirty="0"/>
        </a:p>
      </dgm:t>
    </dgm:pt>
    <dgm:pt modelId="{A960564C-A9EA-4A81-A79A-1067AE4637A6}" type="parTrans" cxnId="{A83A6CA9-B108-4EB9-862D-7FC33C577A93}">
      <dgm:prSet/>
      <dgm:spPr/>
      <dgm:t>
        <a:bodyPr/>
        <a:lstStyle/>
        <a:p>
          <a:endParaRPr lang="en-US"/>
        </a:p>
      </dgm:t>
    </dgm:pt>
    <dgm:pt modelId="{92E16A85-5AC1-434D-980F-18611951CB43}" type="sibTrans" cxnId="{A83A6CA9-B108-4EB9-862D-7FC33C577A93}">
      <dgm:prSet/>
      <dgm:spPr/>
      <dgm:t>
        <a:bodyPr/>
        <a:lstStyle/>
        <a:p>
          <a:endParaRPr lang="en-US"/>
        </a:p>
      </dgm:t>
    </dgm:pt>
    <dgm:pt modelId="{87DD8013-35DA-4EA4-BADB-EA46D194016A}">
      <dgm:prSet phldrT="[Text]"/>
      <dgm:spPr/>
      <dgm:t>
        <a:bodyPr/>
        <a:lstStyle/>
        <a:p>
          <a:r>
            <a:rPr lang="en-US" dirty="0" smtClean="0">
              <a:solidFill>
                <a:schemeClr val="bg1">
                  <a:lumMod val="85000"/>
                  <a:lumOff val="15000"/>
                </a:schemeClr>
              </a:solidFill>
            </a:rPr>
            <a:t>Courses which </a:t>
          </a:r>
          <a:r>
            <a:rPr lang="en-US" i="1" dirty="0" smtClean="0">
              <a:solidFill>
                <a:schemeClr val="bg1">
                  <a:lumMod val="85000"/>
                  <a:lumOff val="15000"/>
                </a:schemeClr>
              </a:solidFill>
            </a:rPr>
            <a:t>challenge</a:t>
          </a:r>
          <a:r>
            <a:rPr lang="en-US" i="0" dirty="0" smtClean="0">
              <a:solidFill>
                <a:schemeClr val="bg1">
                  <a:lumMod val="85000"/>
                  <a:lumOff val="15000"/>
                </a:schemeClr>
              </a:solidFill>
            </a:rPr>
            <a:t> you, but do not </a:t>
          </a:r>
          <a:r>
            <a:rPr lang="en-US" i="1" dirty="0" smtClean="0">
              <a:solidFill>
                <a:schemeClr val="bg1">
                  <a:lumMod val="85000"/>
                  <a:lumOff val="15000"/>
                </a:schemeClr>
              </a:solidFill>
            </a:rPr>
            <a:t>overwhelm</a:t>
          </a:r>
          <a:r>
            <a:rPr lang="en-US" i="0" dirty="0" smtClean="0">
              <a:solidFill>
                <a:schemeClr val="bg1">
                  <a:lumMod val="85000"/>
                  <a:lumOff val="15000"/>
                </a:schemeClr>
              </a:solidFill>
            </a:rPr>
            <a:t> you</a:t>
          </a:r>
          <a:r>
            <a:rPr lang="en-US" dirty="0" smtClean="0">
              <a:solidFill>
                <a:schemeClr val="bg1">
                  <a:lumMod val="85000"/>
                  <a:lumOff val="15000"/>
                </a:schemeClr>
              </a:solidFill>
            </a:rPr>
            <a:t>.</a:t>
          </a:r>
          <a:endParaRPr lang="en-US" dirty="0">
            <a:solidFill>
              <a:schemeClr val="bg1">
                <a:lumMod val="85000"/>
                <a:lumOff val="15000"/>
              </a:schemeClr>
            </a:solidFill>
          </a:endParaRPr>
        </a:p>
      </dgm:t>
    </dgm:pt>
    <dgm:pt modelId="{807A9F37-1EC8-4C63-9B06-D0A6094809BA}" type="parTrans" cxnId="{AE789C58-2C27-4C36-89B1-EA64D4ECB033}">
      <dgm:prSet/>
      <dgm:spPr/>
      <dgm:t>
        <a:bodyPr/>
        <a:lstStyle/>
        <a:p>
          <a:endParaRPr lang="en-US"/>
        </a:p>
      </dgm:t>
    </dgm:pt>
    <dgm:pt modelId="{B36C92AF-1061-450D-A6AD-2FFBBB632375}" type="sibTrans" cxnId="{AE789C58-2C27-4C36-89B1-EA64D4ECB033}">
      <dgm:prSet/>
      <dgm:spPr/>
      <dgm:t>
        <a:bodyPr/>
        <a:lstStyle/>
        <a:p>
          <a:endParaRPr lang="en-US"/>
        </a:p>
      </dgm:t>
    </dgm:pt>
    <dgm:pt modelId="{660FAB9C-DF06-4FDF-8F41-471551FF2FD7}">
      <dgm:prSet phldrT="[Text]"/>
      <dgm:spPr/>
      <dgm:t>
        <a:bodyPr/>
        <a:lstStyle/>
        <a:p>
          <a:r>
            <a:rPr lang="en-US" dirty="0" smtClean="0">
              <a:solidFill>
                <a:schemeClr val="bg1">
                  <a:lumMod val="85000"/>
                  <a:lumOff val="15000"/>
                </a:schemeClr>
              </a:solidFill>
            </a:rPr>
            <a:t>Getting Involved in </a:t>
          </a:r>
          <a:r>
            <a:rPr lang="en-US" dirty="0" smtClean="0">
              <a:solidFill>
                <a:schemeClr val="bg1">
                  <a:lumMod val="85000"/>
                  <a:lumOff val="15000"/>
                </a:schemeClr>
              </a:solidFill>
            </a:rPr>
            <a:t>Sports/Clubs/Arts/Service. </a:t>
          </a:r>
          <a:r>
            <a:rPr lang="en-US" dirty="0" smtClean="0">
              <a:solidFill>
                <a:schemeClr val="bg1">
                  <a:lumMod val="85000"/>
                  <a:lumOff val="15000"/>
                </a:schemeClr>
              </a:solidFill>
            </a:rPr>
            <a:t>Langley offers so many options!</a:t>
          </a:r>
          <a:endParaRPr lang="en-US" dirty="0">
            <a:solidFill>
              <a:schemeClr val="bg1">
                <a:lumMod val="85000"/>
                <a:lumOff val="15000"/>
              </a:schemeClr>
            </a:solidFill>
          </a:endParaRPr>
        </a:p>
      </dgm:t>
    </dgm:pt>
    <dgm:pt modelId="{0D299297-33A2-43E7-A248-F28911CC6DE5}" type="parTrans" cxnId="{433B6C97-8B21-4EED-BA7B-6F6028898B9D}">
      <dgm:prSet/>
      <dgm:spPr/>
      <dgm:t>
        <a:bodyPr/>
        <a:lstStyle/>
        <a:p>
          <a:endParaRPr lang="en-US"/>
        </a:p>
      </dgm:t>
    </dgm:pt>
    <dgm:pt modelId="{E3AF945D-F0AA-4674-AD51-5E72195D1D5E}" type="sibTrans" cxnId="{433B6C97-8B21-4EED-BA7B-6F6028898B9D}">
      <dgm:prSet/>
      <dgm:spPr/>
      <dgm:t>
        <a:bodyPr/>
        <a:lstStyle/>
        <a:p>
          <a:endParaRPr lang="en-US"/>
        </a:p>
      </dgm:t>
    </dgm:pt>
    <dgm:pt modelId="{9D6BB63A-A1F2-4332-B461-2B073EFBA2E9}">
      <dgm:prSet phldrT="[Text]"/>
      <dgm:spPr/>
      <dgm:t>
        <a:bodyPr/>
        <a:lstStyle/>
        <a:p>
          <a:r>
            <a:rPr lang="en-US" dirty="0" smtClean="0">
              <a:solidFill>
                <a:schemeClr val="bg1">
                  <a:lumMod val="85000"/>
                  <a:lumOff val="15000"/>
                </a:schemeClr>
              </a:solidFill>
            </a:rPr>
            <a:t>Healthy Choices: Diet, Sleep, Organization.</a:t>
          </a:r>
          <a:endParaRPr lang="en-US" dirty="0">
            <a:solidFill>
              <a:schemeClr val="bg1">
                <a:lumMod val="85000"/>
                <a:lumOff val="15000"/>
              </a:schemeClr>
            </a:solidFill>
          </a:endParaRPr>
        </a:p>
      </dgm:t>
    </dgm:pt>
    <dgm:pt modelId="{A030D745-A46A-41E1-9B56-BC714B2301E2}" type="parTrans" cxnId="{CB6E1635-F66A-40BA-9307-C01877817422}">
      <dgm:prSet/>
      <dgm:spPr/>
      <dgm:t>
        <a:bodyPr/>
        <a:lstStyle/>
        <a:p>
          <a:endParaRPr lang="en-US"/>
        </a:p>
      </dgm:t>
    </dgm:pt>
    <dgm:pt modelId="{A5D5DF23-B637-4054-93FE-C09F2E8B94D6}" type="sibTrans" cxnId="{CB6E1635-F66A-40BA-9307-C01877817422}">
      <dgm:prSet/>
      <dgm:spPr/>
      <dgm:t>
        <a:bodyPr/>
        <a:lstStyle/>
        <a:p>
          <a:endParaRPr lang="en-US"/>
        </a:p>
      </dgm:t>
    </dgm:pt>
    <dgm:pt modelId="{359EFA0B-0A9B-4A25-BEBA-DB9D3B1EFF0F}">
      <dgm:prSet phldrT="[Text]"/>
      <dgm:spPr/>
      <dgm:t>
        <a:bodyPr/>
        <a:lstStyle/>
        <a:p>
          <a:r>
            <a:rPr lang="en-US" dirty="0" smtClean="0">
              <a:solidFill>
                <a:schemeClr val="bg1">
                  <a:lumMod val="85000"/>
                  <a:lumOff val="15000"/>
                </a:schemeClr>
              </a:solidFill>
            </a:rPr>
            <a:t>Using resources to develop routines and good academic habits.</a:t>
          </a:r>
          <a:endParaRPr lang="en-US" dirty="0">
            <a:solidFill>
              <a:schemeClr val="bg1">
                <a:lumMod val="85000"/>
                <a:lumOff val="15000"/>
              </a:schemeClr>
            </a:solidFill>
          </a:endParaRPr>
        </a:p>
      </dgm:t>
    </dgm:pt>
    <dgm:pt modelId="{382F318C-EAFA-420E-9564-141F15163C46}" type="parTrans" cxnId="{CC8379F6-662A-495C-99B4-85317865613C}">
      <dgm:prSet/>
      <dgm:spPr/>
      <dgm:t>
        <a:bodyPr/>
        <a:lstStyle/>
        <a:p>
          <a:endParaRPr lang="en-US"/>
        </a:p>
      </dgm:t>
    </dgm:pt>
    <dgm:pt modelId="{90969CF1-B86D-4303-A3DD-79785BEDACC5}" type="sibTrans" cxnId="{CC8379F6-662A-495C-99B4-85317865613C}">
      <dgm:prSet/>
      <dgm:spPr/>
      <dgm:t>
        <a:bodyPr/>
        <a:lstStyle/>
        <a:p>
          <a:endParaRPr lang="en-US"/>
        </a:p>
      </dgm:t>
    </dgm:pt>
    <dgm:pt modelId="{FE3E13A0-6ADD-4021-AB8D-7D2A34F7099B}" type="pres">
      <dgm:prSet presAssocID="{A981B5CA-B3DC-43F2-85DA-A8BD35FDCC52}" presName="diagram" presStyleCnt="0">
        <dgm:presLayoutVars>
          <dgm:chMax val="1"/>
          <dgm:dir/>
          <dgm:animLvl val="ctr"/>
          <dgm:resizeHandles val="exact"/>
        </dgm:presLayoutVars>
      </dgm:prSet>
      <dgm:spPr/>
      <dgm:t>
        <a:bodyPr/>
        <a:lstStyle/>
        <a:p>
          <a:endParaRPr lang="en-US"/>
        </a:p>
      </dgm:t>
    </dgm:pt>
    <dgm:pt modelId="{EB9EE90C-376F-491D-828E-1170060520E3}" type="pres">
      <dgm:prSet presAssocID="{A981B5CA-B3DC-43F2-85DA-A8BD35FDCC52}" presName="matrix" presStyleCnt="0"/>
      <dgm:spPr/>
    </dgm:pt>
    <dgm:pt modelId="{A44D1AA1-4E42-4A24-B8A1-151603346E1A}" type="pres">
      <dgm:prSet presAssocID="{A981B5CA-B3DC-43F2-85DA-A8BD35FDCC52}" presName="tile1" presStyleLbl="node1" presStyleIdx="0" presStyleCnt="4"/>
      <dgm:spPr/>
      <dgm:t>
        <a:bodyPr/>
        <a:lstStyle/>
        <a:p>
          <a:endParaRPr lang="en-US"/>
        </a:p>
      </dgm:t>
    </dgm:pt>
    <dgm:pt modelId="{8CB4413C-264E-4B36-A610-53A493794014}" type="pres">
      <dgm:prSet presAssocID="{A981B5CA-B3DC-43F2-85DA-A8BD35FDCC52}" presName="tile1text" presStyleLbl="node1" presStyleIdx="0" presStyleCnt="4">
        <dgm:presLayoutVars>
          <dgm:chMax val="0"/>
          <dgm:chPref val="0"/>
          <dgm:bulletEnabled val="1"/>
        </dgm:presLayoutVars>
      </dgm:prSet>
      <dgm:spPr/>
      <dgm:t>
        <a:bodyPr/>
        <a:lstStyle/>
        <a:p>
          <a:endParaRPr lang="en-US"/>
        </a:p>
      </dgm:t>
    </dgm:pt>
    <dgm:pt modelId="{82B1CA43-73AB-4C6B-82E2-64E28BE92BBE}" type="pres">
      <dgm:prSet presAssocID="{A981B5CA-B3DC-43F2-85DA-A8BD35FDCC52}" presName="tile2" presStyleLbl="node1" presStyleIdx="1" presStyleCnt="4"/>
      <dgm:spPr/>
      <dgm:t>
        <a:bodyPr/>
        <a:lstStyle/>
        <a:p>
          <a:endParaRPr lang="en-US"/>
        </a:p>
      </dgm:t>
    </dgm:pt>
    <dgm:pt modelId="{4426FB31-69A9-4513-AE9F-68801E8AB2DB}" type="pres">
      <dgm:prSet presAssocID="{A981B5CA-B3DC-43F2-85DA-A8BD35FDCC52}" presName="tile2text" presStyleLbl="node1" presStyleIdx="1" presStyleCnt="4">
        <dgm:presLayoutVars>
          <dgm:chMax val="0"/>
          <dgm:chPref val="0"/>
          <dgm:bulletEnabled val="1"/>
        </dgm:presLayoutVars>
      </dgm:prSet>
      <dgm:spPr/>
      <dgm:t>
        <a:bodyPr/>
        <a:lstStyle/>
        <a:p>
          <a:endParaRPr lang="en-US"/>
        </a:p>
      </dgm:t>
    </dgm:pt>
    <dgm:pt modelId="{D26DFC2E-DC79-4355-9029-31A129757885}" type="pres">
      <dgm:prSet presAssocID="{A981B5CA-B3DC-43F2-85DA-A8BD35FDCC52}" presName="tile3" presStyleLbl="node1" presStyleIdx="2" presStyleCnt="4"/>
      <dgm:spPr/>
      <dgm:t>
        <a:bodyPr/>
        <a:lstStyle/>
        <a:p>
          <a:endParaRPr lang="en-US"/>
        </a:p>
      </dgm:t>
    </dgm:pt>
    <dgm:pt modelId="{508CA554-CB14-4148-A1BA-76DB1BBF4013}" type="pres">
      <dgm:prSet presAssocID="{A981B5CA-B3DC-43F2-85DA-A8BD35FDCC52}" presName="tile3text" presStyleLbl="node1" presStyleIdx="2" presStyleCnt="4">
        <dgm:presLayoutVars>
          <dgm:chMax val="0"/>
          <dgm:chPref val="0"/>
          <dgm:bulletEnabled val="1"/>
        </dgm:presLayoutVars>
      </dgm:prSet>
      <dgm:spPr/>
      <dgm:t>
        <a:bodyPr/>
        <a:lstStyle/>
        <a:p>
          <a:endParaRPr lang="en-US"/>
        </a:p>
      </dgm:t>
    </dgm:pt>
    <dgm:pt modelId="{ED84B5A1-0498-4B7A-9733-0BDBBB737313}" type="pres">
      <dgm:prSet presAssocID="{A981B5CA-B3DC-43F2-85DA-A8BD35FDCC52}" presName="tile4" presStyleLbl="node1" presStyleIdx="3" presStyleCnt="4"/>
      <dgm:spPr/>
      <dgm:t>
        <a:bodyPr/>
        <a:lstStyle/>
        <a:p>
          <a:endParaRPr lang="en-US"/>
        </a:p>
      </dgm:t>
    </dgm:pt>
    <dgm:pt modelId="{A8204E54-85B2-4CA0-BE38-0232DA770CEC}" type="pres">
      <dgm:prSet presAssocID="{A981B5CA-B3DC-43F2-85DA-A8BD35FDCC52}" presName="tile4text" presStyleLbl="node1" presStyleIdx="3" presStyleCnt="4">
        <dgm:presLayoutVars>
          <dgm:chMax val="0"/>
          <dgm:chPref val="0"/>
          <dgm:bulletEnabled val="1"/>
        </dgm:presLayoutVars>
      </dgm:prSet>
      <dgm:spPr/>
      <dgm:t>
        <a:bodyPr/>
        <a:lstStyle/>
        <a:p>
          <a:endParaRPr lang="en-US"/>
        </a:p>
      </dgm:t>
    </dgm:pt>
    <dgm:pt modelId="{F8B95122-209E-4769-AB75-AF69FE9454A3}" type="pres">
      <dgm:prSet presAssocID="{A981B5CA-B3DC-43F2-85DA-A8BD35FDCC52}" presName="centerTile" presStyleLbl="fgShp" presStyleIdx="0" presStyleCnt="1">
        <dgm:presLayoutVars>
          <dgm:chMax val="0"/>
          <dgm:chPref val="0"/>
        </dgm:presLayoutVars>
      </dgm:prSet>
      <dgm:spPr/>
      <dgm:t>
        <a:bodyPr/>
        <a:lstStyle/>
        <a:p>
          <a:endParaRPr lang="en-US"/>
        </a:p>
      </dgm:t>
    </dgm:pt>
  </dgm:ptLst>
  <dgm:cxnLst>
    <dgm:cxn modelId="{A83A6CA9-B108-4EB9-862D-7FC33C577A93}" srcId="{A981B5CA-B3DC-43F2-85DA-A8BD35FDCC52}" destId="{0F03046C-BD4D-4B44-AC4A-4F2898340314}" srcOrd="0" destOrd="0" parTransId="{A960564C-A9EA-4A81-A79A-1067AE4637A6}" sibTransId="{92E16A85-5AC1-434D-980F-18611951CB43}"/>
    <dgm:cxn modelId="{8FB824B6-95F5-4994-91D2-A413CDE688C8}" type="presOf" srcId="{A981B5CA-B3DC-43F2-85DA-A8BD35FDCC52}" destId="{FE3E13A0-6ADD-4021-AB8D-7D2A34F7099B}" srcOrd="0" destOrd="0" presId="urn:microsoft.com/office/officeart/2005/8/layout/matrix1"/>
    <dgm:cxn modelId="{F18DD778-E6E4-44AF-996A-440D2D4B43C0}" type="presOf" srcId="{359EFA0B-0A9B-4A25-BEBA-DB9D3B1EFF0F}" destId="{ED84B5A1-0498-4B7A-9733-0BDBBB737313}" srcOrd="0" destOrd="0" presId="urn:microsoft.com/office/officeart/2005/8/layout/matrix1"/>
    <dgm:cxn modelId="{51725BA5-B607-4916-9960-C9C20198EB47}" type="presOf" srcId="{9D6BB63A-A1F2-4332-B461-2B073EFBA2E9}" destId="{508CA554-CB14-4148-A1BA-76DB1BBF4013}" srcOrd="1" destOrd="0" presId="urn:microsoft.com/office/officeart/2005/8/layout/matrix1"/>
    <dgm:cxn modelId="{C378BF61-A92E-4616-AFED-0DB414AADA3C}" type="presOf" srcId="{9D6BB63A-A1F2-4332-B461-2B073EFBA2E9}" destId="{D26DFC2E-DC79-4355-9029-31A129757885}" srcOrd="0" destOrd="0" presId="urn:microsoft.com/office/officeart/2005/8/layout/matrix1"/>
    <dgm:cxn modelId="{FA188825-18A9-4C11-B191-6477F48DD3E1}" type="presOf" srcId="{660FAB9C-DF06-4FDF-8F41-471551FF2FD7}" destId="{82B1CA43-73AB-4C6B-82E2-64E28BE92BBE}" srcOrd="0" destOrd="0" presId="urn:microsoft.com/office/officeart/2005/8/layout/matrix1"/>
    <dgm:cxn modelId="{0D19B16F-ACE2-4FD9-9CC1-BED803BF121A}" type="presOf" srcId="{0F03046C-BD4D-4B44-AC4A-4F2898340314}" destId="{F8B95122-209E-4769-AB75-AF69FE9454A3}" srcOrd="0" destOrd="0" presId="urn:microsoft.com/office/officeart/2005/8/layout/matrix1"/>
    <dgm:cxn modelId="{CC8379F6-662A-495C-99B4-85317865613C}" srcId="{0F03046C-BD4D-4B44-AC4A-4F2898340314}" destId="{359EFA0B-0A9B-4A25-BEBA-DB9D3B1EFF0F}" srcOrd="3" destOrd="0" parTransId="{382F318C-EAFA-420E-9564-141F15163C46}" sibTransId="{90969CF1-B86D-4303-A3DD-79785BEDACC5}"/>
    <dgm:cxn modelId="{CA907FEE-42F4-4F72-8B9B-367431B99635}" type="presOf" srcId="{87DD8013-35DA-4EA4-BADB-EA46D194016A}" destId="{A44D1AA1-4E42-4A24-B8A1-151603346E1A}" srcOrd="0" destOrd="0" presId="urn:microsoft.com/office/officeart/2005/8/layout/matrix1"/>
    <dgm:cxn modelId="{433B6C97-8B21-4EED-BA7B-6F6028898B9D}" srcId="{0F03046C-BD4D-4B44-AC4A-4F2898340314}" destId="{660FAB9C-DF06-4FDF-8F41-471551FF2FD7}" srcOrd="1" destOrd="0" parTransId="{0D299297-33A2-43E7-A248-F28911CC6DE5}" sibTransId="{E3AF945D-F0AA-4674-AD51-5E72195D1D5E}"/>
    <dgm:cxn modelId="{AE789C58-2C27-4C36-89B1-EA64D4ECB033}" srcId="{0F03046C-BD4D-4B44-AC4A-4F2898340314}" destId="{87DD8013-35DA-4EA4-BADB-EA46D194016A}" srcOrd="0" destOrd="0" parTransId="{807A9F37-1EC8-4C63-9B06-D0A6094809BA}" sibTransId="{B36C92AF-1061-450D-A6AD-2FFBBB632375}"/>
    <dgm:cxn modelId="{9FCCBA24-5DEE-45C1-8E08-FB288728180F}" type="presOf" srcId="{660FAB9C-DF06-4FDF-8F41-471551FF2FD7}" destId="{4426FB31-69A9-4513-AE9F-68801E8AB2DB}" srcOrd="1" destOrd="0" presId="urn:microsoft.com/office/officeart/2005/8/layout/matrix1"/>
    <dgm:cxn modelId="{8E5913F5-41B0-4C89-B5BF-C8314BBD4BBE}" type="presOf" srcId="{359EFA0B-0A9B-4A25-BEBA-DB9D3B1EFF0F}" destId="{A8204E54-85B2-4CA0-BE38-0232DA770CEC}" srcOrd="1" destOrd="0" presId="urn:microsoft.com/office/officeart/2005/8/layout/matrix1"/>
    <dgm:cxn modelId="{CB6E1635-F66A-40BA-9307-C01877817422}" srcId="{0F03046C-BD4D-4B44-AC4A-4F2898340314}" destId="{9D6BB63A-A1F2-4332-B461-2B073EFBA2E9}" srcOrd="2" destOrd="0" parTransId="{A030D745-A46A-41E1-9B56-BC714B2301E2}" sibTransId="{A5D5DF23-B637-4054-93FE-C09F2E8B94D6}"/>
    <dgm:cxn modelId="{B94E2419-B4D2-422B-90A5-5B02D14E9564}" type="presOf" srcId="{87DD8013-35DA-4EA4-BADB-EA46D194016A}" destId="{8CB4413C-264E-4B36-A610-53A493794014}" srcOrd="1" destOrd="0" presId="urn:microsoft.com/office/officeart/2005/8/layout/matrix1"/>
    <dgm:cxn modelId="{A30FB8A2-16FE-437C-BD52-394AC997F3D7}" type="presParOf" srcId="{FE3E13A0-6ADD-4021-AB8D-7D2A34F7099B}" destId="{EB9EE90C-376F-491D-828E-1170060520E3}" srcOrd="0" destOrd="0" presId="urn:microsoft.com/office/officeart/2005/8/layout/matrix1"/>
    <dgm:cxn modelId="{DE29307E-D6BA-4FBC-A488-FAC27C6AAAE4}" type="presParOf" srcId="{EB9EE90C-376F-491D-828E-1170060520E3}" destId="{A44D1AA1-4E42-4A24-B8A1-151603346E1A}" srcOrd="0" destOrd="0" presId="urn:microsoft.com/office/officeart/2005/8/layout/matrix1"/>
    <dgm:cxn modelId="{8C80EC0F-226C-4AB0-A1AE-2325EDD1C018}" type="presParOf" srcId="{EB9EE90C-376F-491D-828E-1170060520E3}" destId="{8CB4413C-264E-4B36-A610-53A493794014}" srcOrd="1" destOrd="0" presId="urn:microsoft.com/office/officeart/2005/8/layout/matrix1"/>
    <dgm:cxn modelId="{42B1B1BE-BA0A-4387-8E53-B1A2505BF500}" type="presParOf" srcId="{EB9EE90C-376F-491D-828E-1170060520E3}" destId="{82B1CA43-73AB-4C6B-82E2-64E28BE92BBE}" srcOrd="2" destOrd="0" presId="urn:microsoft.com/office/officeart/2005/8/layout/matrix1"/>
    <dgm:cxn modelId="{C37AF41E-3F97-4552-8646-E36D5D152171}" type="presParOf" srcId="{EB9EE90C-376F-491D-828E-1170060520E3}" destId="{4426FB31-69A9-4513-AE9F-68801E8AB2DB}" srcOrd="3" destOrd="0" presId="urn:microsoft.com/office/officeart/2005/8/layout/matrix1"/>
    <dgm:cxn modelId="{4074B328-E0D8-45BF-9A1E-4AE9A293A4B4}" type="presParOf" srcId="{EB9EE90C-376F-491D-828E-1170060520E3}" destId="{D26DFC2E-DC79-4355-9029-31A129757885}" srcOrd="4" destOrd="0" presId="urn:microsoft.com/office/officeart/2005/8/layout/matrix1"/>
    <dgm:cxn modelId="{61E8236A-973B-4EA9-9F0C-204DBA5BEABF}" type="presParOf" srcId="{EB9EE90C-376F-491D-828E-1170060520E3}" destId="{508CA554-CB14-4148-A1BA-76DB1BBF4013}" srcOrd="5" destOrd="0" presId="urn:microsoft.com/office/officeart/2005/8/layout/matrix1"/>
    <dgm:cxn modelId="{47FBD127-A774-4ACA-837A-59BAF52941A1}" type="presParOf" srcId="{EB9EE90C-376F-491D-828E-1170060520E3}" destId="{ED84B5A1-0498-4B7A-9733-0BDBBB737313}" srcOrd="6" destOrd="0" presId="urn:microsoft.com/office/officeart/2005/8/layout/matrix1"/>
    <dgm:cxn modelId="{41136C6E-1458-48F9-84AF-D504C4A85849}" type="presParOf" srcId="{EB9EE90C-376F-491D-828E-1170060520E3}" destId="{A8204E54-85B2-4CA0-BE38-0232DA770CEC}" srcOrd="7" destOrd="0" presId="urn:microsoft.com/office/officeart/2005/8/layout/matrix1"/>
    <dgm:cxn modelId="{093E1C59-80AD-4165-AB5A-A4183C6F2787}" type="presParOf" srcId="{FE3E13A0-6ADD-4021-AB8D-7D2A34F7099B}" destId="{F8B95122-209E-4769-AB75-AF69FE9454A3}"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D1AA1-4E42-4A24-B8A1-151603346E1A}">
      <dsp:nvSpPr>
        <dsp:cNvPr id="0" name=""/>
        <dsp:cNvSpPr/>
      </dsp:nvSpPr>
      <dsp:spPr>
        <a:xfrm rot="16200000">
          <a:off x="864296" y="-864296"/>
          <a:ext cx="1521618" cy="3250212"/>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lumMod val="85000"/>
                  <a:lumOff val="15000"/>
                </a:schemeClr>
              </a:solidFill>
            </a:rPr>
            <a:t>Courses which </a:t>
          </a:r>
          <a:r>
            <a:rPr lang="en-US" sz="1600" i="1" kern="1200" dirty="0" smtClean="0">
              <a:solidFill>
                <a:schemeClr val="bg1">
                  <a:lumMod val="85000"/>
                  <a:lumOff val="15000"/>
                </a:schemeClr>
              </a:solidFill>
            </a:rPr>
            <a:t>challenge</a:t>
          </a:r>
          <a:r>
            <a:rPr lang="en-US" sz="1600" i="0" kern="1200" dirty="0" smtClean="0">
              <a:solidFill>
                <a:schemeClr val="bg1">
                  <a:lumMod val="85000"/>
                  <a:lumOff val="15000"/>
                </a:schemeClr>
              </a:solidFill>
            </a:rPr>
            <a:t> you, but do not </a:t>
          </a:r>
          <a:r>
            <a:rPr lang="en-US" sz="1600" i="1" kern="1200" dirty="0" smtClean="0">
              <a:solidFill>
                <a:schemeClr val="bg1">
                  <a:lumMod val="85000"/>
                  <a:lumOff val="15000"/>
                </a:schemeClr>
              </a:solidFill>
            </a:rPr>
            <a:t>overwhelm</a:t>
          </a:r>
          <a:r>
            <a:rPr lang="en-US" sz="1600" i="0" kern="1200" dirty="0" smtClean="0">
              <a:solidFill>
                <a:schemeClr val="bg1">
                  <a:lumMod val="85000"/>
                  <a:lumOff val="15000"/>
                </a:schemeClr>
              </a:solidFill>
            </a:rPr>
            <a:t> you</a:t>
          </a:r>
          <a:r>
            <a:rPr lang="en-US" sz="1600" kern="1200" dirty="0" smtClean="0">
              <a:solidFill>
                <a:schemeClr val="bg1">
                  <a:lumMod val="85000"/>
                  <a:lumOff val="15000"/>
                </a:schemeClr>
              </a:solidFill>
            </a:rPr>
            <a:t>.</a:t>
          </a:r>
          <a:endParaRPr lang="en-US" sz="1600" kern="1200" dirty="0">
            <a:solidFill>
              <a:schemeClr val="bg1">
                <a:lumMod val="85000"/>
                <a:lumOff val="15000"/>
              </a:schemeClr>
            </a:solidFill>
          </a:endParaRPr>
        </a:p>
      </dsp:txBody>
      <dsp:txXfrm rot="5400000">
        <a:off x="0" y="0"/>
        <a:ext cx="3250212" cy="1141213"/>
      </dsp:txXfrm>
    </dsp:sp>
    <dsp:sp modelId="{82B1CA43-73AB-4C6B-82E2-64E28BE92BBE}">
      <dsp:nvSpPr>
        <dsp:cNvPr id="0" name=""/>
        <dsp:cNvSpPr/>
      </dsp:nvSpPr>
      <dsp:spPr>
        <a:xfrm>
          <a:off x="3250212" y="0"/>
          <a:ext cx="3250212" cy="152161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lumMod val="85000"/>
                  <a:lumOff val="15000"/>
                </a:schemeClr>
              </a:solidFill>
            </a:rPr>
            <a:t>Getting Involved in </a:t>
          </a:r>
          <a:r>
            <a:rPr lang="en-US" sz="1600" kern="1200" dirty="0" smtClean="0">
              <a:solidFill>
                <a:schemeClr val="bg1">
                  <a:lumMod val="85000"/>
                  <a:lumOff val="15000"/>
                </a:schemeClr>
              </a:solidFill>
            </a:rPr>
            <a:t>Sports/Clubs/Arts/Service. </a:t>
          </a:r>
          <a:r>
            <a:rPr lang="en-US" sz="1600" kern="1200" dirty="0" smtClean="0">
              <a:solidFill>
                <a:schemeClr val="bg1">
                  <a:lumMod val="85000"/>
                  <a:lumOff val="15000"/>
                </a:schemeClr>
              </a:solidFill>
            </a:rPr>
            <a:t>Langley offers so many options!</a:t>
          </a:r>
          <a:endParaRPr lang="en-US" sz="1600" kern="1200" dirty="0">
            <a:solidFill>
              <a:schemeClr val="bg1">
                <a:lumMod val="85000"/>
                <a:lumOff val="15000"/>
              </a:schemeClr>
            </a:solidFill>
          </a:endParaRPr>
        </a:p>
      </dsp:txBody>
      <dsp:txXfrm>
        <a:off x="3250212" y="0"/>
        <a:ext cx="3250212" cy="1141213"/>
      </dsp:txXfrm>
    </dsp:sp>
    <dsp:sp modelId="{D26DFC2E-DC79-4355-9029-31A129757885}">
      <dsp:nvSpPr>
        <dsp:cNvPr id="0" name=""/>
        <dsp:cNvSpPr/>
      </dsp:nvSpPr>
      <dsp:spPr>
        <a:xfrm rot="10800000">
          <a:off x="0" y="1521618"/>
          <a:ext cx="3250212" cy="1521618"/>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lumMod val="85000"/>
                  <a:lumOff val="15000"/>
                </a:schemeClr>
              </a:solidFill>
            </a:rPr>
            <a:t>Healthy Choices: Diet, Sleep, Organization.</a:t>
          </a:r>
          <a:endParaRPr lang="en-US" sz="1600" kern="1200" dirty="0">
            <a:solidFill>
              <a:schemeClr val="bg1">
                <a:lumMod val="85000"/>
                <a:lumOff val="15000"/>
              </a:schemeClr>
            </a:solidFill>
          </a:endParaRPr>
        </a:p>
      </dsp:txBody>
      <dsp:txXfrm rot="10800000">
        <a:off x="0" y="1902023"/>
        <a:ext cx="3250212" cy="1141213"/>
      </dsp:txXfrm>
    </dsp:sp>
    <dsp:sp modelId="{ED84B5A1-0498-4B7A-9733-0BDBBB737313}">
      <dsp:nvSpPr>
        <dsp:cNvPr id="0" name=""/>
        <dsp:cNvSpPr/>
      </dsp:nvSpPr>
      <dsp:spPr>
        <a:xfrm rot="5400000">
          <a:off x="4114509" y="657321"/>
          <a:ext cx="1521618" cy="3250212"/>
        </a:xfrm>
        <a:prstGeom prst="round1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lumMod val="85000"/>
                  <a:lumOff val="15000"/>
                </a:schemeClr>
              </a:solidFill>
            </a:rPr>
            <a:t>Using resources to develop routines and good academic habits.</a:t>
          </a:r>
          <a:endParaRPr lang="en-US" sz="1600" kern="1200" dirty="0">
            <a:solidFill>
              <a:schemeClr val="bg1">
                <a:lumMod val="85000"/>
                <a:lumOff val="15000"/>
              </a:schemeClr>
            </a:solidFill>
          </a:endParaRPr>
        </a:p>
      </dsp:txBody>
      <dsp:txXfrm rot="-5400000">
        <a:off x="3250212" y="1902022"/>
        <a:ext cx="3250212" cy="1141213"/>
      </dsp:txXfrm>
    </dsp:sp>
    <dsp:sp modelId="{F8B95122-209E-4769-AB75-AF69FE9454A3}">
      <dsp:nvSpPr>
        <dsp:cNvPr id="0" name=""/>
        <dsp:cNvSpPr/>
      </dsp:nvSpPr>
      <dsp:spPr>
        <a:xfrm>
          <a:off x="2275148" y="1141213"/>
          <a:ext cx="1950127" cy="760809"/>
        </a:xfrm>
        <a:prstGeom prst="roundRect">
          <a:avLst/>
        </a:prstGeom>
        <a:solidFill>
          <a:schemeClr val="accent1">
            <a:tint val="6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BALANCE!</a:t>
          </a:r>
          <a:endParaRPr lang="en-US" sz="1600" kern="1200" dirty="0"/>
        </a:p>
      </dsp:txBody>
      <dsp:txXfrm>
        <a:off x="2312288" y="1178353"/>
        <a:ext cx="1875847" cy="68652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DFE1A615-D5D7-473A-A3BF-E93199128572}" type="datetimeFigureOut">
              <a:rPr lang="en-US" smtClean="0"/>
              <a:pPr/>
              <a:t>2/8/2018</a:t>
            </a:fld>
            <a:endParaRPr lang="en-US"/>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5A9D7EB7-8F46-4BD3-AF4E-EED84C4FF60D}" type="slidenum">
              <a:rPr lang="en-US" smtClean="0"/>
              <a:pPr/>
              <a:t>‹#›</a:t>
            </a:fld>
            <a:endParaRPr lang="en-US"/>
          </a:p>
        </p:txBody>
      </p:sp>
    </p:spTree>
    <p:extLst>
      <p:ext uri="{BB962C8B-B14F-4D97-AF65-F5344CB8AC3E}">
        <p14:creationId xmlns:p14="http://schemas.microsoft.com/office/powerpoint/2010/main" val="780240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6D59F988-00B3-4FAF-9508-0E3833B12889}" type="datetimeFigureOut">
              <a:rPr lang="en-US" smtClean="0"/>
              <a:pPr/>
              <a:t>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3A6C8AB0-D870-4CF8-9024-526A2EBB331E}" type="slidenum">
              <a:rPr lang="en-US" smtClean="0"/>
              <a:pPr/>
              <a:t>‹#›</a:t>
            </a:fld>
            <a:endParaRPr lang="en-US"/>
          </a:p>
        </p:txBody>
      </p:sp>
    </p:spTree>
    <p:extLst>
      <p:ext uri="{BB962C8B-B14F-4D97-AF65-F5344CB8AC3E}">
        <p14:creationId xmlns:p14="http://schemas.microsoft.com/office/powerpoint/2010/main" val="1243732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br>
              <a:rPr lang="en-US" dirty="0" smtClean="0"/>
            </a:br>
            <a:r>
              <a:rPr lang="en-US" dirty="0" smtClean="0"/>
              <a:t>Who we</a:t>
            </a:r>
            <a:r>
              <a:rPr lang="en-US" baseline="0" dirty="0" smtClean="0"/>
              <a:t> are at Langley High School.</a:t>
            </a:r>
            <a:r>
              <a:rPr lang="en-US" dirty="0" smtClean="0"/>
              <a:t/>
            </a:r>
            <a:br>
              <a:rPr lang="en-US" dirty="0" smtClean="0"/>
            </a:br>
            <a:r>
              <a:rPr lang="en-US" dirty="0" smtClean="0"/>
              <a:t>Purpose</a:t>
            </a:r>
            <a:r>
              <a:rPr lang="en-US" baseline="0" dirty="0" smtClean="0"/>
              <a:t> of the presentation is to inform you of the curricular aspect of LHS so that you can have a good discussions with your course selection for next year. </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a:t>
            </a:fld>
            <a:endParaRPr lang="en-US"/>
          </a:p>
        </p:txBody>
      </p:sp>
    </p:spTree>
    <p:extLst>
      <p:ext uri="{BB962C8B-B14F-4D97-AF65-F5344CB8AC3E}">
        <p14:creationId xmlns:p14="http://schemas.microsoft.com/office/powerpoint/2010/main" val="1329765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Analytical thinkers</a:t>
            </a:r>
          </a:p>
          <a:p>
            <a:r>
              <a:rPr lang="en-US" dirty="0" smtClean="0"/>
              <a:t>Out of the box</a:t>
            </a:r>
          </a:p>
          <a:p>
            <a:r>
              <a:rPr lang="en-US" dirty="0" smtClean="0"/>
              <a:t>Critical thinking skills </a:t>
            </a:r>
          </a:p>
          <a:p>
            <a:r>
              <a:rPr lang="en-US" dirty="0" smtClean="0"/>
              <a:t>Have to like it!!!!</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12</a:t>
            </a:fld>
            <a:endParaRPr lang="en-US"/>
          </a:p>
        </p:txBody>
      </p:sp>
    </p:spTree>
    <p:extLst>
      <p:ext uri="{BB962C8B-B14F-4D97-AF65-F5344CB8AC3E}">
        <p14:creationId xmlns:p14="http://schemas.microsoft.com/office/powerpoint/2010/main" val="3543521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In honors, students write every three weeks; standard students write less frequently, but work through many more drafts than honors students do. Both honors and standard classes average one common-writing assessment per quarter. </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13</a:t>
            </a:fld>
            <a:endParaRPr lang="en-US"/>
          </a:p>
        </p:txBody>
      </p:sp>
    </p:spTree>
    <p:extLst>
      <p:ext uri="{BB962C8B-B14F-4D97-AF65-F5344CB8AC3E}">
        <p14:creationId xmlns:p14="http://schemas.microsoft.com/office/powerpoint/2010/main" val="3543521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14</a:t>
            </a:fld>
            <a:endParaRPr lang="en-US"/>
          </a:p>
        </p:txBody>
      </p:sp>
    </p:spTree>
    <p:extLst>
      <p:ext uri="{BB962C8B-B14F-4D97-AF65-F5344CB8AC3E}">
        <p14:creationId xmlns:p14="http://schemas.microsoft.com/office/powerpoint/2010/main" val="2510062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Algebra 1 </a:t>
            </a:r>
            <a:r>
              <a:rPr lang="en-US" baseline="0" dirty="0" err="1" smtClean="0"/>
              <a:t>Hon</a:t>
            </a:r>
            <a:r>
              <a:rPr lang="en-US" baseline="0" dirty="0" smtClean="0"/>
              <a:t> in 5 years due to lack enrollment</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15</a:t>
            </a:fld>
            <a:endParaRPr lang="en-US"/>
          </a:p>
        </p:txBody>
      </p:sp>
    </p:spTree>
    <p:extLst>
      <p:ext uri="{BB962C8B-B14F-4D97-AF65-F5344CB8AC3E}">
        <p14:creationId xmlns:p14="http://schemas.microsoft.com/office/powerpoint/2010/main" val="181611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C8AB0-D870-4CF8-9024-526A2EBB331E}" type="slidenum">
              <a:rPr lang="en-US" smtClean="0"/>
              <a:pPr/>
              <a:t>16</a:t>
            </a:fld>
            <a:endParaRPr lang="en-US"/>
          </a:p>
        </p:txBody>
      </p:sp>
    </p:spTree>
    <p:extLst>
      <p:ext uri="{BB962C8B-B14F-4D97-AF65-F5344CB8AC3E}">
        <p14:creationId xmlns:p14="http://schemas.microsoft.com/office/powerpoint/2010/main" val="3281640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18</a:t>
            </a:fld>
            <a:endParaRPr lang="en-US"/>
          </a:p>
        </p:txBody>
      </p:sp>
    </p:spTree>
    <p:extLst>
      <p:ext uri="{BB962C8B-B14F-4D97-AF65-F5344CB8AC3E}">
        <p14:creationId xmlns:p14="http://schemas.microsoft.com/office/powerpoint/2010/main" val="3460795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Film Study is not watching</a:t>
            </a:r>
            <a:r>
              <a:rPr lang="en-US" baseline="0" dirty="0" smtClean="0"/>
              <a:t> film all day. It actual has lots of writing and analytical skills involved. </a:t>
            </a:r>
          </a:p>
          <a:p>
            <a:r>
              <a:rPr lang="en-US" baseline="0" dirty="0" smtClean="0"/>
              <a:t>If sensitive to religious talk don’t take World Religion (will take you out of comfort zone)</a:t>
            </a:r>
          </a:p>
          <a:p>
            <a:r>
              <a:rPr lang="en-US" baseline="0" dirty="0" smtClean="0"/>
              <a:t>Forensics/Debate (not CSI but a public speaking course</a:t>
            </a:r>
          </a:p>
          <a:p>
            <a:r>
              <a:rPr lang="en-US" baseline="0" dirty="0" smtClean="0"/>
              <a:t>Current Affairs is a lot of discussion at times about controversial topics outside of comfort zones</a:t>
            </a:r>
          </a:p>
          <a:p>
            <a:r>
              <a:rPr lang="en-US" baseline="0" dirty="0" smtClean="0"/>
              <a:t>Electives can be mixed levels therefore not all 9</a:t>
            </a:r>
            <a:r>
              <a:rPr lang="en-US" baseline="30000" dirty="0" smtClean="0"/>
              <a:t>th</a:t>
            </a:r>
            <a:r>
              <a:rPr lang="en-US" baseline="0" dirty="0" smtClean="0"/>
              <a:t> graders</a:t>
            </a:r>
          </a:p>
          <a:p>
            <a:r>
              <a:rPr lang="en-US" baseline="0" dirty="0" smtClean="0"/>
              <a:t> </a:t>
            </a:r>
          </a:p>
        </p:txBody>
      </p:sp>
      <p:sp>
        <p:nvSpPr>
          <p:cNvPr id="4" name="Slide Number Placeholder 3"/>
          <p:cNvSpPr>
            <a:spLocks noGrp="1"/>
          </p:cNvSpPr>
          <p:nvPr>
            <p:ph type="sldNum" sz="quarter" idx="10"/>
          </p:nvPr>
        </p:nvSpPr>
        <p:spPr/>
        <p:txBody>
          <a:bodyPr/>
          <a:lstStyle/>
          <a:p>
            <a:fld id="{3A6C8AB0-D870-4CF8-9024-526A2EBB331E}" type="slidenum">
              <a:rPr lang="en-US" smtClean="0"/>
              <a:pPr/>
              <a:t>19</a:t>
            </a:fld>
            <a:endParaRPr lang="en-US"/>
          </a:p>
        </p:txBody>
      </p:sp>
    </p:spTree>
    <p:extLst>
      <p:ext uri="{BB962C8B-B14F-4D97-AF65-F5344CB8AC3E}">
        <p14:creationId xmlns:p14="http://schemas.microsoft.com/office/powerpoint/2010/main" val="3993667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Broadcast</a:t>
            </a:r>
            <a:r>
              <a:rPr lang="en-US" baseline="0" dirty="0" smtClean="0"/>
              <a:t> Journalism creates daily announcements…all students required to be in front of the camera at some point </a:t>
            </a:r>
          </a:p>
          <a:p>
            <a:r>
              <a:rPr lang="en-US" baseline="0" dirty="0" smtClean="0"/>
              <a:t>Band, Orchestra, and Choir usually take at least one optional big trip for performances (this year Indianapolis for Band, Nashville for Orchestra, Hollywood for Choir)</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20</a:t>
            </a:fld>
            <a:endParaRPr lang="en-US"/>
          </a:p>
        </p:txBody>
      </p:sp>
    </p:spTree>
    <p:extLst>
      <p:ext uri="{BB962C8B-B14F-4D97-AF65-F5344CB8AC3E}">
        <p14:creationId xmlns:p14="http://schemas.microsoft.com/office/powerpoint/2010/main" val="1645441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Photojournalism = Yearbook</a:t>
            </a:r>
          </a:p>
          <a:p>
            <a:r>
              <a:rPr lang="en-US" dirty="0" smtClean="0"/>
              <a:t>Digital</a:t>
            </a:r>
            <a:r>
              <a:rPr lang="en-US" baseline="0" dirty="0" smtClean="0"/>
              <a:t> camera for Photography (sometimes with film 35 mm) because learns dark room</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21</a:t>
            </a:fld>
            <a:endParaRPr lang="en-US"/>
          </a:p>
        </p:txBody>
      </p:sp>
    </p:spTree>
    <p:extLst>
      <p:ext uri="{BB962C8B-B14F-4D97-AF65-F5344CB8AC3E}">
        <p14:creationId xmlns:p14="http://schemas.microsoft.com/office/powerpoint/2010/main" val="2204269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homework typically </a:t>
            </a:r>
          </a:p>
          <a:p>
            <a:r>
              <a:rPr lang="en-US" baseline="0" dirty="0" smtClean="0"/>
              <a:t>Design Tech &amp; Basic Tech just got a NEW state of the art classroom</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22</a:t>
            </a:fld>
            <a:endParaRPr lang="en-US"/>
          </a:p>
        </p:txBody>
      </p:sp>
    </p:spTree>
    <p:extLst>
      <p:ext uri="{BB962C8B-B14F-4D97-AF65-F5344CB8AC3E}">
        <p14:creationId xmlns:p14="http://schemas.microsoft.com/office/powerpoint/2010/main" val="99347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Langley HS, we have a principal but then an AP that stays</a:t>
            </a:r>
            <a:r>
              <a:rPr lang="en-US" baseline="0" dirty="0" smtClean="0"/>
              <a:t> with class until graduation. The Principal oversees the school but the AP is your direct line to administration if you have a concern or problem. Questions go to Ms. Moore before Mr. Amico.  Ms. Moore will be in charge of any discipline with the class of 2021. </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a:t>
            </a:fld>
            <a:endParaRPr lang="en-US"/>
          </a:p>
        </p:txBody>
      </p:sp>
    </p:spTree>
    <p:extLst>
      <p:ext uri="{BB962C8B-B14F-4D97-AF65-F5344CB8AC3E}">
        <p14:creationId xmlns:p14="http://schemas.microsoft.com/office/powerpoint/2010/main" val="1804245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TO LIKE the subject</a:t>
            </a:r>
          </a:p>
          <a:p>
            <a:r>
              <a:rPr lang="en-US" dirty="0" smtClean="0"/>
              <a:t>It</a:t>
            </a:r>
            <a:r>
              <a:rPr lang="en-US" baseline="0" dirty="0" smtClean="0"/>
              <a:t> is about balance</a:t>
            </a:r>
            <a:br>
              <a:rPr lang="en-US" baseline="0" dirty="0" smtClean="0"/>
            </a:br>
            <a:r>
              <a:rPr lang="en-US" baseline="0" dirty="0" smtClean="0"/>
              <a:t>There is more than academics in high school</a:t>
            </a:r>
          </a:p>
          <a:p>
            <a:r>
              <a:rPr lang="en-US" baseline="0" dirty="0" smtClean="0"/>
              <a:t>Don’t try to fit into a college but instead find a place that fits who you are (less frustrating)</a:t>
            </a:r>
          </a:p>
          <a:p>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23</a:t>
            </a:fld>
            <a:endParaRPr lang="en-US"/>
          </a:p>
        </p:txBody>
      </p:sp>
    </p:spTree>
    <p:extLst>
      <p:ext uri="{BB962C8B-B14F-4D97-AF65-F5344CB8AC3E}">
        <p14:creationId xmlns:p14="http://schemas.microsoft.com/office/powerpoint/2010/main" val="25842993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C8AB0-D870-4CF8-9024-526A2EBB331E}" type="slidenum">
              <a:rPr lang="en-US" smtClean="0"/>
              <a:pPr/>
              <a:t>24</a:t>
            </a:fld>
            <a:endParaRPr lang="en-US"/>
          </a:p>
        </p:txBody>
      </p:sp>
    </p:spTree>
    <p:extLst>
      <p:ext uri="{BB962C8B-B14F-4D97-AF65-F5344CB8AC3E}">
        <p14:creationId xmlns:p14="http://schemas.microsoft.com/office/powerpoint/2010/main" val="390785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these the right classes for your student? While you may enjoy the subject, your student is the one who needs to be passionate about that subject and willing to work hard to pursue an honors/AP course.</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25</a:t>
            </a:fld>
            <a:endParaRPr lang="en-US"/>
          </a:p>
        </p:txBody>
      </p:sp>
    </p:spTree>
    <p:extLst>
      <p:ext uri="{BB962C8B-B14F-4D97-AF65-F5344CB8AC3E}">
        <p14:creationId xmlns:p14="http://schemas.microsoft.com/office/powerpoint/2010/main" val="39599750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LHS does not get student records until the summer</a:t>
            </a:r>
            <a:br>
              <a:rPr lang="en-US" dirty="0" smtClean="0"/>
            </a:br>
            <a:r>
              <a:rPr lang="en-US" dirty="0" smtClean="0"/>
              <a:t>Hard to advise without the big picture</a:t>
            </a:r>
          </a:p>
          <a:p>
            <a:r>
              <a:rPr lang="en-US" dirty="0" smtClean="0"/>
              <a:t>If</a:t>
            </a:r>
            <a:r>
              <a:rPr lang="en-US" baseline="0" dirty="0" smtClean="0"/>
              <a:t> you don’t know start in standard and then move up if appropriate the beginning the school year</a:t>
            </a:r>
          </a:p>
          <a:p>
            <a:endParaRPr lang="en-US" dirty="0" smtClean="0"/>
          </a:p>
        </p:txBody>
      </p:sp>
      <p:sp>
        <p:nvSpPr>
          <p:cNvPr id="4" name="Slide Number Placeholder 3"/>
          <p:cNvSpPr>
            <a:spLocks noGrp="1"/>
          </p:cNvSpPr>
          <p:nvPr>
            <p:ph type="sldNum" sz="quarter" idx="10"/>
          </p:nvPr>
        </p:nvSpPr>
        <p:spPr/>
        <p:txBody>
          <a:bodyPr/>
          <a:lstStyle/>
          <a:p>
            <a:fld id="{3A6C8AB0-D870-4CF8-9024-526A2EBB331E}" type="slidenum">
              <a:rPr lang="en-US" smtClean="0"/>
              <a:pPr/>
              <a:t>26</a:t>
            </a:fld>
            <a:endParaRPr lang="en-US"/>
          </a:p>
        </p:txBody>
      </p:sp>
    </p:spTree>
    <p:extLst>
      <p:ext uri="{BB962C8B-B14F-4D97-AF65-F5344CB8AC3E}">
        <p14:creationId xmlns:p14="http://schemas.microsoft.com/office/powerpoint/2010/main" val="395332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C8AB0-D870-4CF8-9024-526A2EBB331E}" type="slidenum">
              <a:rPr lang="en-US" smtClean="0"/>
              <a:pPr/>
              <a:t>27</a:t>
            </a:fld>
            <a:endParaRPr lang="en-US"/>
          </a:p>
        </p:txBody>
      </p:sp>
    </p:spTree>
    <p:extLst>
      <p:ext uri="{BB962C8B-B14F-4D97-AF65-F5344CB8AC3E}">
        <p14:creationId xmlns:p14="http://schemas.microsoft.com/office/powerpoint/2010/main" val="495174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C8AB0-D870-4CF8-9024-526A2EBB331E}" type="slidenum">
              <a:rPr lang="en-US" smtClean="0"/>
              <a:pPr/>
              <a:t>28</a:t>
            </a:fld>
            <a:endParaRPr lang="en-US"/>
          </a:p>
        </p:txBody>
      </p:sp>
    </p:spTree>
    <p:extLst>
      <p:ext uri="{BB962C8B-B14F-4D97-AF65-F5344CB8AC3E}">
        <p14:creationId xmlns:p14="http://schemas.microsoft.com/office/powerpoint/2010/main" val="6237255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Activities Fair – 8</a:t>
            </a:r>
            <a:r>
              <a:rPr lang="en-US" baseline="30000" dirty="0" smtClean="0"/>
              <a:t>th</a:t>
            </a:r>
            <a:r>
              <a:rPr lang="en-US" dirty="0" smtClean="0"/>
              <a:t> graders coming to Langley</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29</a:t>
            </a:fld>
            <a:endParaRPr lang="en-US"/>
          </a:p>
        </p:txBody>
      </p:sp>
    </p:spTree>
    <p:extLst>
      <p:ext uri="{BB962C8B-B14F-4D97-AF65-F5344CB8AC3E}">
        <p14:creationId xmlns:p14="http://schemas.microsoft.com/office/powerpoint/2010/main" val="149158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C8AB0-D870-4CF8-9024-526A2EBB331E}" type="slidenum">
              <a:rPr lang="en-US" smtClean="0"/>
              <a:pPr/>
              <a:t>30</a:t>
            </a:fld>
            <a:endParaRPr lang="en-US"/>
          </a:p>
        </p:txBody>
      </p:sp>
    </p:spTree>
    <p:extLst>
      <p:ext uri="{BB962C8B-B14F-4D97-AF65-F5344CB8AC3E}">
        <p14:creationId xmlns:p14="http://schemas.microsoft.com/office/powerpoint/2010/main" val="2853100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 to keep the focus on HIGH SCHOOL,</a:t>
            </a:r>
            <a:r>
              <a:rPr lang="en-US" baseline="0" dirty="0" smtClean="0"/>
              <a:t> and college will follow.</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31</a:t>
            </a:fld>
            <a:endParaRPr lang="en-US"/>
          </a:p>
        </p:txBody>
      </p:sp>
    </p:spTree>
    <p:extLst>
      <p:ext uri="{BB962C8B-B14F-4D97-AF65-F5344CB8AC3E}">
        <p14:creationId xmlns:p14="http://schemas.microsoft.com/office/powerpoint/2010/main" val="38283531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These</a:t>
            </a:r>
            <a:r>
              <a:rPr lang="en-US" baseline="0" dirty="0" smtClean="0"/>
              <a:t> are composite results, and may differ from one college to the next.</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32</a:t>
            </a:fld>
            <a:endParaRPr lang="en-US"/>
          </a:p>
        </p:txBody>
      </p:sp>
    </p:spTree>
    <p:extLst>
      <p:ext uri="{BB962C8B-B14F-4D97-AF65-F5344CB8AC3E}">
        <p14:creationId xmlns:p14="http://schemas.microsoft.com/office/powerpoint/2010/main" val="245562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Counselors</a:t>
            </a:r>
            <a:r>
              <a:rPr lang="en-US" baseline="0" dirty="0" smtClean="0"/>
              <a:t> do:</a:t>
            </a:r>
          </a:p>
          <a:p>
            <a:r>
              <a:rPr lang="en-US" baseline="0" dirty="0" smtClean="0"/>
              <a:t>Schedule changes</a:t>
            </a:r>
          </a:p>
          <a:p>
            <a:r>
              <a:rPr lang="en-US" baseline="0" dirty="0" smtClean="0"/>
              <a:t>Schedule parent/teacher conferences</a:t>
            </a:r>
          </a:p>
          <a:p>
            <a:r>
              <a:rPr lang="en-US" baseline="0" dirty="0" smtClean="0"/>
              <a:t>Facilitate 504 meetings</a:t>
            </a:r>
          </a:p>
          <a:p>
            <a:r>
              <a:rPr lang="en-US" baseline="0" dirty="0" smtClean="0"/>
              <a:t>Keep your students on track for meeting graduation requirements</a:t>
            </a:r>
          </a:p>
          <a:p>
            <a:r>
              <a:rPr lang="en-US" baseline="0" dirty="0" smtClean="0"/>
              <a:t>Provide individual and group counseling when necessary</a:t>
            </a:r>
          </a:p>
          <a:p>
            <a:r>
              <a:rPr lang="en-US" baseline="0" dirty="0" smtClean="0"/>
              <a:t>Help facilitate with any social problems</a:t>
            </a:r>
          </a:p>
          <a:p>
            <a:r>
              <a:rPr lang="en-US" baseline="0" dirty="0" smtClean="0"/>
              <a:t>First call if you don’t know who else to call </a:t>
            </a:r>
          </a:p>
          <a:p>
            <a:endParaRPr lang="en-US" dirty="0" smtClean="0"/>
          </a:p>
        </p:txBody>
      </p:sp>
      <p:sp>
        <p:nvSpPr>
          <p:cNvPr id="4" name="Slide Number Placeholder 3"/>
          <p:cNvSpPr>
            <a:spLocks noGrp="1"/>
          </p:cNvSpPr>
          <p:nvPr>
            <p:ph type="sldNum" sz="quarter" idx="10"/>
          </p:nvPr>
        </p:nvSpPr>
        <p:spPr/>
        <p:txBody>
          <a:bodyPr/>
          <a:lstStyle/>
          <a:p>
            <a:fld id="{3A6C8AB0-D870-4CF8-9024-526A2EBB331E}" type="slidenum">
              <a:rPr lang="en-US" smtClean="0"/>
              <a:pPr/>
              <a:t>4</a:t>
            </a:fld>
            <a:endParaRPr lang="en-US"/>
          </a:p>
        </p:txBody>
      </p:sp>
    </p:spTree>
    <p:extLst>
      <p:ext uri="{BB962C8B-B14F-4D97-AF65-F5344CB8AC3E}">
        <p14:creationId xmlns:p14="http://schemas.microsoft.com/office/powerpoint/2010/main" val="36438264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looking forward to meeting and working with your children for the next four years!</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33</a:t>
            </a:fld>
            <a:endParaRPr lang="en-US"/>
          </a:p>
        </p:txBody>
      </p:sp>
    </p:spTree>
    <p:extLst>
      <p:ext uri="{BB962C8B-B14F-4D97-AF65-F5344CB8AC3E}">
        <p14:creationId xmlns:p14="http://schemas.microsoft.com/office/powerpoint/2010/main" val="6281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pPr>
            <a:r>
              <a:rPr lang="en-US" i="0" baseline="0" dirty="0" smtClean="0"/>
              <a:t>All students pursuing a standard diploma must earn 22 standard credits and meet the following requirements:</a:t>
            </a:r>
          </a:p>
          <a:p>
            <a:pPr eaLnBrk="1" hangingPunct="1">
              <a:spcBef>
                <a:spcPct val="0"/>
              </a:spcBef>
            </a:pPr>
            <a:endParaRPr lang="en-US" i="0" baseline="0" dirty="0" smtClean="0"/>
          </a:p>
          <a:p>
            <a:pPr eaLnBrk="1" hangingPunct="1">
              <a:spcBef>
                <a:spcPct val="0"/>
              </a:spcBef>
            </a:pPr>
            <a:r>
              <a:rPr lang="en-US" i="0" baseline="0" dirty="0" smtClean="0"/>
              <a:t>4 credits of English</a:t>
            </a:r>
          </a:p>
          <a:p>
            <a:pPr eaLnBrk="1" hangingPunct="1">
              <a:spcBef>
                <a:spcPct val="0"/>
              </a:spcBef>
            </a:pPr>
            <a:r>
              <a:rPr lang="en-US" i="0" baseline="0" dirty="0" smtClean="0"/>
              <a:t>3 credits of math</a:t>
            </a:r>
          </a:p>
          <a:p>
            <a:pPr eaLnBrk="1" hangingPunct="1">
              <a:spcBef>
                <a:spcPct val="0"/>
              </a:spcBef>
            </a:pPr>
            <a:r>
              <a:rPr lang="en-US" i="0" baseline="0" dirty="0" smtClean="0"/>
              <a:t>3 credits of science</a:t>
            </a:r>
          </a:p>
          <a:p>
            <a:pPr eaLnBrk="1" hangingPunct="1">
              <a:spcBef>
                <a:spcPct val="0"/>
              </a:spcBef>
            </a:pPr>
            <a:r>
              <a:rPr lang="en-US" i="0" baseline="0" dirty="0" smtClean="0"/>
              <a:t>4 credits of history </a:t>
            </a:r>
          </a:p>
          <a:p>
            <a:pPr eaLnBrk="1" hangingPunct="1">
              <a:spcBef>
                <a:spcPct val="0"/>
              </a:spcBef>
            </a:pPr>
            <a:r>
              <a:rPr lang="en-US" i="0" baseline="0" dirty="0" smtClean="0"/>
              <a:t>2 credits of health and physical education </a:t>
            </a:r>
          </a:p>
          <a:p>
            <a:pPr eaLnBrk="1" hangingPunct="1">
              <a:spcBef>
                <a:spcPct val="0"/>
              </a:spcBef>
            </a:pPr>
            <a:r>
              <a:rPr lang="en-US" i="0" baseline="0" dirty="0" smtClean="0"/>
              <a:t>2 credits of world languages, fine arts or career and technical education</a:t>
            </a:r>
          </a:p>
          <a:p>
            <a:pPr eaLnBrk="1" hangingPunct="1">
              <a:spcBef>
                <a:spcPct val="0"/>
              </a:spcBef>
            </a:pPr>
            <a:r>
              <a:rPr lang="en-US" i="0" baseline="0" dirty="0" smtClean="0"/>
              <a:t>1 credit of economics and personal finance</a:t>
            </a:r>
          </a:p>
          <a:p>
            <a:pPr eaLnBrk="1" hangingPunct="1">
              <a:spcBef>
                <a:spcPct val="0"/>
              </a:spcBef>
            </a:pPr>
            <a:r>
              <a:rPr lang="en-US" i="0" baseline="0" dirty="0" smtClean="0"/>
              <a:t>3 credits of electives (including sequential electives)</a:t>
            </a:r>
          </a:p>
          <a:p>
            <a:pPr eaLnBrk="1" hangingPunct="1">
              <a:spcBef>
                <a:spcPct val="0"/>
              </a:spcBef>
            </a:pPr>
            <a:r>
              <a:rPr lang="en-US" i="0" baseline="0" dirty="0" smtClean="0"/>
              <a:t>Additional Requirements:  First Aid/CPR/AED Training; Virtual Course (Economics will count); CTE credential</a:t>
            </a:r>
          </a:p>
          <a:p>
            <a:pPr eaLnBrk="1" hangingPunct="1">
              <a:spcBef>
                <a:spcPct val="0"/>
              </a:spcBef>
            </a:pPr>
            <a:endParaRPr lang="en-US" i="0" baseline="0" dirty="0" smtClean="0"/>
          </a:p>
          <a:p>
            <a:pPr eaLnBrk="1" hangingPunct="1">
              <a:spcBef>
                <a:spcPct val="0"/>
              </a:spcBef>
            </a:pPr>
            <a:r>
              <a:rPr lang="en-US" i="0" baseline="0" dirty="0" smtClean="0"/>
              <a:t>Students are also required to earn 6 verified credits in the following areas:</a:t>
            </a:r>
          </a:p>
          <a:p>
            <a:pPr eaLnBrk="1" hangingPunct="1">
              <a:spcBef>
                <a:spcPct val="0"/>
              </a:spcBef>
              <a:buFont typeface="Arial" pitchFamily="34" charset="0"/>
              <a:buChar char="•"/>
            </a:pPr>
            <a:r>
              <a:rPr lang="en-US" i="0" baseline="0" dirty="0" smtClean="0"/>
              <a:t>English Reading – in Grade 11</a:t>
            </a:r>
          </a:p>
          <a:p>
            <a:pPr eaLnBrk="1" hangingPunct="1">
              <a:spcBef>
                <a:spcPct val="0"/>
              </a:spcBef>
              <a:buFont typeface="Arial" pitchFamily="34" charset="0"/>
              <a:buChar char="•"/>
            </a:pPr>
            <a:r>
              <a:rPr lang="en-US" i="0" baseline="0" dirty="0" smtClean="0"/>
              <a:t>English Writing in Grade 11 </a:t>
            </a:r>
          </a:p>
          <a:p>
            <a:pPr eaLnBrk="1" hangingPunct="1">
              <a:spcBef>
                <a:spcPct val="0"/>
              </a:spcBef>
              <a:buFont typeface="Arial" pitchFamily="34" charset="0"/>
              <a:buChar char="•"/>
            </a:pPr>
            <a:r>
              <a:rPr lang="en-US" i="0" baseline="0" dirty="0" smtClean="0"/>
              <a:t>1 Math (</a:t>
            </a:r>
            <a:r>
              <a:rPr lang="en-US" i="0" baseline="0" dirty="0" err="1" smtClean="0"/>
              <a:t>Alg</a:t>
            </a:r>
            <a:r>
              <a:rPr lang="en-US" i="0" baseline="0" dirty="0" smtClean="0"/>
              <a:t> 1, </a:t>
            </a:r>
            <a:r>
              <a:rPr lang="en-US" i="0" baseline="0" dirty="0" err="1" smtClean="0"/>
              <a:t>Geom</a:t>
            </a:r>
            <a:r>
              <a:rPr lang="en-US" i="0" baseline="0" dirty="0" smtClean="0"/>
              <a:t>, </a:t>
            </a:r>
            <a:r>
              <a:rPr lang="en-US" i="0" baseline="0" dirty="0" err="1" smtClean="0"/>
              <a:t>Alg</a:t>
            </a:r>
            <a:r>
              <a:rPr lang="en-US" i="0" baseline="0" dirty="0" smtClean="0"/>
              <a:t> 2)</a:t>
            </a:r>
          </a:p>
          <a:p>
            <a:pPr eaLnBrk="1" hangingPunct="1">
              <a:spcBef>
                <a:spcPct val="0"/>
              </a:spcBef>
              <a:buFont typeface="Arial" pitchFamily="34" charset="0"/>
              <a:buChar char="•"/>
            </a:pPr>
            <a:r>
              <a:rPr lang="en-US" i="0" baseline="0" dirty="0" smtClean="0"/>
              <a:t>1 Science (Bio, </a:t>
            </a:r>
            <a:r>
              <a:rPr lang="en-US" i="0" baseline="0" dirty="0" err="1" smtClean="0"/>
              <a:t>Chem</a:t>
            </a:r>
            <a:r>
              <a:rPr lang="en-US" i="0" baseline="0" dirty="0" smtClean="0"/>
              <a:t>, </a:t>
            </a:r>
            <a:r>
              <a:rPr lang="en-US" i="0" baseline="0" dirty="0" err="1" smtClean="0"/>
              <a:t>Geosystems</a:t>
            </a:r>
            <a:r>
              <a:rPr lang="en-US" i="0" baseline="0" dirty="0" smtClean="0"/>
              <a:t>)</a:t>
            </a:r>
          </a:p>
          <a:p>
            <a:pPr eaLnBrk="1" hangingPunct="1">
              <a:spcBef>
                <a:spcPct val="0"/>
              </a:spcBef>
              <a:buFont typeface="Arial" pitchFamily="34" charset="0"/>
              <a:buChar char="•"/>
            </a:pPr>
            <a:r>
              <a:rPr lang="en-US" i="0" baseline="0" dirty="0" smtClean="0"/>
              <a:t>1 history (WH1, WH2, &amp; US History) </a:t>
            </a:r>
          </a:p>
          <a:p>
            <a:pPr eaLnBrk="1" hangingPunct="1">
              <a:spcBef>
                <a:spcPct val="0"/>
              </a:spcBef>
              <a:buFont typeface="Arial" pitchFamily="34" charset="0"/>
              <a:buChar char="•"/>
            </a:pPr>
            <a:r>
              <a:rPr lang="en-US" i="0" baseline="0" dirty="0" smtClean="0"/>
              <a:t>1 student selected verified credit</a:t>
            </a:r>
          </a:p>
          <a:p>
            <a:pPr eaLnBrk="1" hangingPunct="1">
              <a:spcBef>
                <a:spcPct val="0"/>
              </a:spcBef>
            </a:pPr>
            <a:endParaRPr lang="en-US" i="0" baseline="0" dirty="0" smtClean="0"/>
          </a:p>
          <a:p>
            <a:pPr eaLnBrk="1" hangingPunct="1">
              <a:spcBef>
                <a:spcPct val="0"/>
              </a:spcBef>
            </a:pPr>
            <a:r>
              <a:rPr lang="en-US" sz="1000" dirty="0"/>
              <a:t>In addition, students are required to earn a career and technical education credential </a:t>
            </a:r>
            <a:r>
              <a:rPr lang="en-US" sz="1000" dirty="0" smtClean="0"/>
              <a:t>(industry</a:t>
            </a:r>
            <a:r>
              <a:rPr lang="en-US" sz="1000" baseline="0" dirty="0" smtClean="0"/>
              <a:t> certification, a state licensure examination, national occupational competency assessment or VA Workplace readiness assessment) First Aid/CPR certification (via HPE 9) </a:t>
            </a:r>
            <a:r>
              <a:rPr lang="en-US" sz="1000" dirty="0" smtClean="0"/>
              <a:t>and </a:t>
            </a:r>
            <a:r>
              <a:rPr lang="en-US" sz="1000" dirty="0"/>
              <a:t>successfully complete one virtual course to satisfy graduation </a:t>
            </a:r>
            <a:r>
              <a:rPr lang="en-US" sz="1000" dirty="0" smtClean="0"/>
              <a:t>requirements (which is EPF if you take that with FCPS). </a:t>
            </a:r>
            <a:r>
              <a:rPr lang="en-US" sz="1000" dirty="0"/>
              <a:t>Fulfilling these requirements will be discussed later in this presentation.</a:t>
            </a:r>
          </a:p>
          <a:p>
            <a:pPr eaLnBrk="1" hangingPunct="1">
              <a:spcBef>
                <a:spcPct val="0"/>
              </a:spcBef>
            </a:pPr>
            <a:endParaRPr lang="en-US" sz="1000" dirty="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F4F401-ACD0-4E03-8517-FE359A2150D0}" type="slidenum">
              <a:rPr lang="en-US" smtClean="0"/>
              <a:pPr fontAlgn="base">
                <a:spcBef>
                  <a:spcPct val="0"/>
                </a:spcBef>
                <a:spcAft>
                  <a:spcPct val="0"/>
                </a:spcAft>
                <a:defRPr/>
              </a:pPr>
              <a:t>6</a:t>
            </a:fld>
            <a:endParaRPr lang="en-US" dirty="0" smtClean="0"/>
          </a:p>
        </p:txBody>
      </p:sp>
    </p:spTree>
    <p:extLst>
      <p:ext uri="{BB962C8B-B14F-4D97-AF65-F5344CB8AC3E}">
        <p14:creationId xmlns:p14="http://schemas.microsoft.com/office/powerpoint/2010/main" val="3794963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eaLnBrk="1" hangingPunct="1">
              <a:spcBef>
                <a:spcPct val="0"/>
              </a:spcBef>
            </a:pPr>
            <a:r>
              <a:rPr lang="en-US" i="0" baseline="0" dirty="0" smtClean="0"/>
              <a:t>All students pursuing an Advanced Studies diploma must earn 26 standard credits and meet the following requirements:</a:t>
            </a:r>
          </a:p>
          <a:p>
            <a:pPr eaLnBrk="1" hangingPunct="1">
              <a:spcBef>
                <a:spcPct val="0"/>
              </a:spcBef>
            </a:pPr>
            <a:r>
              <a:rPr lang="en-US" i="0" baseline="0" dirty="0" smtClean="0"/>
              <a:t>* The big difference between Advanced &amp; Standard diploma are the amount of Math &amp; Science requirements along with World Language requirements. This is designed to be a little more college prep intensive. Don’t get caught up in the name of the diploma as it appears no where until after graduation. Our philosophy is to start with this goal in mind if necessary due to medical, emotional, social issues we can always go to the standard diploma. </a:t>
            </a:r>
          </a:p>
          <a:p>
            <a:pPr eaLnBrk="1" hangingPunct="1">
              <a:spcBef>
                <a:spcPct val="0"/>
              </a:spcBef>
            </a:pPr>
            <a:r>
              <a:rPr lang="en-US" i="0" baseline="0" dirty="0" smtClean="0"/>
              <a:t>4 credits of English</a:t>
            </a:r>
          </a:p>
          <a:p>
            <a:pPr eaLnBrk="1" hangingPunct="1">
              <a:spcBef>
                <a:spcPct val="0"/>
              </a:spcBef>
            </a:pPr>
            <a:r>
              <a:rPr lang="en-US" i="0" baseline="0" dirty="0" smtClean="0"/>
              <a:t>4 credits of math</a:t>
            </a:r>
          </a:p>
          <a:p>
            <a:pPr eaLnBrk="1" hangingPunct="1">
              <a:spcBef>
                <a:spcPct val="0"/>
              </a:spcBef>
            </a:pPr>
            <a:r>
              <a:rPr lang="en-US" i="0" baseline="0" dirty="0" smtClean="0"/>
              <a:t>4 credits of science</a:t>
            </a:r>
          </a:p>
          <a:p>
            <a:pPr eaLnBrk="1" hangingPunct="1">
              <a:spcBef>
                <a:spcPct val="0"/>
              </a:spcBef>
            </a:pPr>
            <a:r>
              <a:rPr lang="en-US" i="0" baseline="0" dirty="0" smtClean="0"/>
              <a:t>4 credits of history </a:t>
            </a:r>
          </a:p>
          <a:p>
            <a:pPr eaLnBrk="1" hangingPunct="1">
              <a:spcBef>
                <a:spcPct val="0"/>
              </a:spcBef>
            </a:pPr>
            <a:r>
              <a:rPr lang="en-US" i="0" baseline="0" dirty="0" smtClean="0"/>
              <a:t>2 credits of health and physical education </a:t>
            </a:r>
          </a:p>
          <a:p>
            <a:pPr eaLnBrk="1" hangingPunct="1">
              <a:spcBef>
                <a:spcPct val="0"/>
              </a:spcBef>
            </a:pPr>
            <a:r>
              <a:rPr lang="en-US" i="0" baseline="0" dirty="0" smtClean="0"/>
              <a:t>3 credits of world language</a:t>
            </a:r>
          </a:p>
          <a:p>
            <a:pPr eaLnBrk="1" hangingPunct="1">
              <a:spcBef>
                <a:spcPct val="0"/>
              </a:spcBef>
            </a:pPr>
            <a:r>
              <a:rPr lang="en-US" i="0" baseline="0" dirty="0" smtClean="0"/>
              <a:t>1 credit of Fine arts or career and technical education</a:t>
            </a:r>
          </a:p>
          <a:p>
            <a:pPr eaLnBrk="1" hangingPunct="1">
              <a:spcBef>
                <a:spcPct val="0"/>
              </a:spcBef>
            </a:pPr>
            <a:r>
              <a:rPr lang="en-US" i="0" baseline="0" dirty="0" smtClean="0"/>
              <a:t>1 credit of economics and personal finance</a:t>
            </a:r>
          </a:p>
          <a:p>
            <a:pPr eaLnBrk="1" hangingPunct="1">
              <a:spcBef>
                <a:spcPct val="0"/>
              </a:spcBef>
            </a:pPr>
            <a:r>
              <a:rPr lang="en-US" i="0" baseline="0" dirty="0" smtClean="0"/>
              <a:t>3 credits of electives</a:t>
            </a:r>
          </a:p>
          <a:p>
            <a:pPr eaLnBrk="1" hangingPunct="1">
              <a:spcBef>
                <a:spcPct val="0"/>
              </a:spcBef>
            </a:pPr>
            <a:endParaRPr lang="en-US" i="0" baseline="0" dirty="0" smtClean="0"/>
          </a:p>
          <a:p>
            <a:pPr eaLnBrk="1" hangingPunct="1">
              <a:spcBef>
                <a:spcPct val="0"/>
              </a:spcBef>
            </a:pPr>
            <a:r>
              <a:rPr lang="en-US" i="0" baseline="0" dirty="0" smtClean="0"/>
              <a:t>Students are also required to earn 9 verified credits in the following areas:</a:t>
            </a:r>
          </a:p>
          <a:p>
            <a:pPr eaLnBrk="1" hangingPunct="1">
              <a:spcBef>
                <a:spcPct val="0"/>
              </a:spcBef>
              <a:buFont typeface="Arial" pitchFamily="34" charset="0"/>
              <a:buChar char="•"/>
            </a:pPr>
            <a:r>
              <a:rPr lang="en-US" i="0" baseline="0" dirty="0" smtClean="0"/>
              <a:t>English Reading In grade 11</a:t>
            </a:r>
          </a:p>
          <a:p>
            <a:pPr eaLnBrk="1" hangingPunct="1">
              <a:spcBef>
                <a:spcPct val="0"/>
              </a:spcBef>
              <a:buFont typeface="Arial" pitchFamily="34" charset="0"/>
              <a:buChar char="•"/>
            </a:pPr>
            <a:r>
              <a:rPr lang="en-US" i="0" baseline="0" dirty="0" smtClean="0"/>
              <a:t>English Writing in grade 11</a:t>
            </a:r>
          </a:p>
          <a:p>
            <a:pPr eaLnBrk="1" hangingPunct="1">
              <a:spcBef>
                <a:spcPct val="0"/>
              </a:spcBef>
              <a:buFont typeface="Arial" pitchFamily="34" charset="0"/>
              <a:buChar char="•"/>
            </a:pPr>
            <a:r>
              <a:rPr lang="en-US" i="0" baseline="0" dirty="0" smtClean="0"/>
              <a:t>2 Math (</a:t>
            </a:r>
            <a:r>
              <a:rPr lang="en-US" i="0" baseline="0" dirty="0" err="1" smtClean="0"/>
              <a:t>Alg</a:t>
            </a:r>
            <a:r>
              <a:rPr lang="en-US" i="0" baseline="0" dirty="0" smtClean="0"/>
              <a:t> 1, </a:t>
            </a:r>
            <a:r>
              <a:rPr lang="en-US" i="0" baseline="0" dirty="0" err="1" smtClean="0"/>
              <a:t>Geom</a:t>
            </a:r>
            <a:r>
              <a:rPr lang="en-US" i="0" baseline="0" dirty="0" smtClean="0"/>
              <a:t>, </a:t>
            </a:r>
            <a:r>
              <a:rPr lang="en-US" i="0" baseline="0" dirty="0" err="1" smtClean="0"/>
              <a:t>Alg</a:t>
            </a:r>
            <a:r>
              <a:rPr lang="en-US" i="0" baseline="0" dirty="0" smtClean="0"/>
              <a:t> 2)</a:t>
            </a:r>
          </a:p>
          <a:p>
            <a:pPr eaLnBrk="1" hangingPunct="1">
              <a:spcBef>
                <a:spcPct val="0"/>
              </a:spcBef>
              <a:buFont typeface="Arial" pitchFamily="34" charset="0"/>
              <a:buChar char="•"/>
            </a:pPr>
            <a:r>
              <a:rPr lang="en-US" i="0" baseline="0" dirty="0" smtClean="0"/>
              <a:t>2 Science (Bio, </a:t>
            </a:r>
            <a:r>
              <a:rPr lang="en-US" i="0" baseline="0" dirty="0" err="1" smtClean="0"/>
              <a:t>Chem</a:t>
            </a:r>
            <a:r>
              <a:rPr lang="en-US" i="0" baseline="0" dirty="0" smtClean="0"/>
              <a:t>, </a:t>
            </a:r>
            <a:r>
              <a:rPr lang="en-US" i="0" baseline="0" dirty="0" err="1" smtClean="0"/>
              <a:t>Geosys</a:t>
            </a:r>
            <a:r>
              <a:rPr lang="en-US" i="0" baseline="0" dirty="0" smtClean="0"/>
              <a:t>)</a:t>
            </a:r>
          </a:p>
          <a:p>
            <a:pPr eaLnBrk="1" hangingPunct="1">
              <a:spcBef>
                <a:spcPct val="0"/>
              </a:spcBef>
              <a:buFont typeface="Arial" pitchFamily="34" charset="0"/>
              <a:buChar char="•"/>
            </a:pPr>
            <a:r>
              <a:rPr lang="en-US" i="0" baseline="0" dirty="0" smtClean="0"/>
              <a:t>2 history (WH1, WH2, US </a:t>
            </a:r>
            <a:r>
              <a:rPr lang="en-US" i="0" baseline="0" dirty="0" err="1" smtClean="0"/>
              <a:t>Hist</a:t>
            </a:r>
            <a:r>
              <a:rPr lang="en-US" i="0" baseline="0" dirty="0" smtClean="0"/>
              <a:t>)</a:t>
            </a:r>
          </a:p>
          <a:p>
            <a:pPr eaLnBrk="1" hangingPunct="1">
              <a:spcBef>
                <a:spcPct val="0"/>
              </a:spcBef>
              <a:buFont typeface="Arial" pitchFamily="34" charset="0"/>
              <a:buChar char="•"/>
            </a:pPr>
            <a:r>
              <a:rPr lang="en-US" i="0" baseline="0" dirty="0" smtClean="0"/>
              <a:t>1 student selected verified credit</a:t>
            </a:r>
          </a:p>
          <a:p>
            <a:pPr eaLnBrk="1" hangingPunct="1">
              <a:spcBef>
                <a:spcPct val="0"/>
              </a:spcBef>
              <a:buFont typeface="Arial" pitchFamily="34" charset="0"/>
              <a:buChar char="•"/>
            </a:pPr>
            <a:r>
              <a:rPr lang="en-US" i="0" baseline="0" dirty="0" smtClean="0"/>
              <a:t>Additional Requirements: First Aid/CPR/AED Training; Virtual Course</a:t>
            </a:r>
          </a:p>
          <a:p>
            <a:pPr eaLnBrk="1" hangingPunct="1">
              <a:spcBef>
                <a:spcPct val="0"/>
              </a:spcBef>
            </a:pPr>
            <a:endParaRPr lang="en-US" i="0" baseline="0" dirty="0"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533FDF-90D4-4430-9E42-F5B445BFF2BB}" type="slidenum">
              <a:rPr lang="en-US" smtClean="0"/>
              <a:pPr fontAlgn="base">
                <a:spcBef>
                  <a:spcPct val="0"/>
                </a:spcBef>
                <a:spcAft>
                  <a:spcPct val="0"/>
                </a:spcAft>
                <a:defRPr/>
              </a:pPr>
              <a:t>7</a:t>
            </a:fld>
            <a:endParaRPr lang="en-US" dirty="0" smtClean="0"/>
          </a:p>
        </p:txBody>
      </p:sp>
    </p:spTree>
    <p:extLst>
      <p:ext uri="{BB962C8B-B14F-4D97-AF65-F5344CB8AC3E}">
        <p14:creationId xmlns:p14="http://schemas.microsoft.com/office/powerpoint/2010/main" val="2343897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i="1" dirty="0" smtClean="0"/>
              <a:t>As mentioned previously, (</a:t>
            </a:r>
            <a:r>
              <a:rPr lang="en-US" b="1" i="1" dirty="0" smtClean="0"/>
              <a:t>Read</a:t>
            </a:r>
            <a:r>
              <a:rPr lang="en-US" b="1" i="1" baseline="0" dirty="0" smtClean="0"/>
              <a:t> 1</a:t>
            </a:r>
            <a:r>
              <a:rPr lang="en-US" b="1" i="1" baseline="30000" dirty="0" smtClean="0"/>
              <a:t>st</a:t>
            </a:r>
            <a:r>
              <a:rPr lang="en-US" b="1" i="1" baseline="0" dirty="0" smtClean="0"/>
              <a:t> </a:t>
            </a:r>
            <a:r>
              <a:rPr lang="en-US" b="1" i="1" dirty="0" smtClean="0"/>
              <a:t>Bullet</a:t>
            </a:r>
            <a:r>
              <a:rPr lang="en-US" i="1" dirty="0" smtClean="0"/>
              <a:t>)</a:t>
            </a:r>
          </a:p>
          <a:p>
            <a:pPr>
              <a:buFont typeface="Arial" pitchFamily="34" charset="0"/>
              <a:buNone/>
            </a:pPr>
            <a:r>
              <a:rPr lang="en-US" i="0" dirty="0" smtClean="0"/>
              <a:t>For information</a:t>
            </a:r>
            <a:r>
              <a:rPr lang="en-US" i="0" baseline="0" dirty="0" smtClean="0"/>
              <a:t> </a:t>
            </a:r>
            <a:r>
              <a:rPr lang="en-US" i="0" dirty="0" smtClean="0"/>
              <a:t>on additional opportunities</a:t>
            </a:r>
            <a:r>
              <a:rPr lang="en-US" i="0" baseline="0" dirty="0" smtClean="0"/>
              <a:t> </a:t>
            </a:r>
            <a:r>
              <a:rPr lang="en-US" i="0" dirty="0" smtClean="0"/>
              <a:t>to earn verified credit, please see your student’s school counselor.</a:t>
            </a:r>
          </a:p>
          <a:p>
            <a:pPr>
              <a:buFont typeface="Arial" pitchFamily="34" charset="0"/>
              <a:buNone/>
            </a:pPr>
            <a:r>
              <a:rPr lang="en-US" i="0" dirty="0" smtClean="0"/>
              <a:t>There</a:t>
            </a:r>
            <a:r>
              <a:rPr lang="en-US" i="0" baseline="0" dirty="0" smtClean="0"/>
              <a:t> are 10 courses with associated SOL tests.  They are: (</a:t>
            </a:r>
            <a:r>
              <a:rPr lang="en-US" b="1" i="1" baseline="0" dirty="0" smtClean="0"/>
              <a:t>Read the sub-bullets of bullet 2</a:t>
            </a:r>
            <a:r>
              <a:rPr lang="en-US" i="0" baseline="0" dirty="0" smtClean="0"/>
              <a:t>)</a:t>
            </a:r>
            <a:r>
              <a:rPr lang="en-US" i="0" dirty="0" smtClean="0"/>
              <a:t> </a:t>
            </a:r>
          </a:p>
          <a:p>
            <a:pPr>
              <a:buFont typeface="Arial" pitchFamily="34" charset="0"/>
              <a:buNone/>
            </a:pPr>
            <a:r>
              <a:rPr lang="en-US" i="0" dirty="0" smtClean="0"/>
              <a:t>(</a:t>
            </a:r>
            <a:r>
              <a:rPr lang="en-US" b="1" i="1" dirty="0" smtClean="0"/>
              <a:t>Read 3</a:t>
            </a:r>
            <a:r>
              <a:rPr lang="en-US" b="1" i="1" baseline="30000" dirty="0" smtClean="0"/>
              <a:t>rd</a:t>
            </a:r>
            <a:r>
              <a:rPr lang="en-US" b="1" i="1" dirty="0" smtClean="0"/>
              <a:t> bullet)</a:t>
            </a:r>
          </a:p>
          <a:p>
            <a:pPr>
              <a:buFont typeface="Arial" pitchFamily="34" charset="0"/>
              <a:buNone/>
            </a:pPr>
            <a:r>
              <a:rPr lang="en-US" b="1" i="1" dirty="0" smtClean="0"/>
              <a:t>Will appear on transcript with 1.0 meaning they passed, 0.00 if they</a:t>
            </a:r>
            <a:r>
              <a:rPr lang="en-US" b="1" i="1" baseline="0" dirty="0" smtClean="0"/>
              <a:t> failed or were not present. </a:t>
            </a:r>
          </a:p>
          <a:p>
            <a:pPr>
              <a:buFont typeface="Arial" pitchFamily="34" charset="0"/>
              <a:buNone/>
            </a:pPr>
            <a:r>
              <a:rPr lang="en-US" b="1" i="1" baseline="0" dirty="0" smtClean="0"/>
              <a:t>Sub SOLs if you are in AP courses  (AP exam = SOL) could sub SOLS with ACT scores if necessary</a:t>
            </a:r>
          </a:p>
          <a:p>
            <a:pPr>
              <a:buFont typeface="Arial" pitchFamily="34" charset="0"/>
              <a:buNone/>
            </a:pPr>
            <a:r>
              <a:rPr lang="en-US" b="1" i="1" baseline="0" dirty="0" smtClean="0"/>
              <a:t>Students should take them seriously even if they may not need them for graduation purposes. </a:t>
            </a:r>
          </a:p>
          <a:p>
            <a:pPr>
              <a:buFont typeface="Arial" pitchFamily="34" charset="0"/>
              <a:buNone/>
            </a:pPr>
            <a:r>
              <a:rPr lang="en-US" b="1" i="1" baseline="0" dirty="0" smtClean="0"/>
              <a:t>Passing score is a 400 or above</a:t>
            </a:r>
          </a:p>
          <a:p>
            <a:pPr>
              <a:buFont typeface="Arial" pitchFamily="34" charset="0"/>
              <a:buNone/>
            </a:pPr>
            <a:r>
              <a:rPr lang="en-US" b="1" i="1" baseline="0" dirty="0" smtClean="0"/>
              <a:t> </a:t>
            </a:r>
            <a:endParaRPr lang="en-US" b="1" i="1" dirty="0" smtClean="0"/>
          </a:p>
          <a:p>
            <a:endParaRPr lang="en-US" i="1" dirty="0"/>
          </a:p>
        </p:txBody>
      </p:sp>
      <p:sp>
        <p:nvSpPr>
          <p:cNvPr id="4" name="Slide Number Placeholder 3"/>
          <p:cNvSpPr>
            <a:spLocks noGrp="1"/>
          </p:cNvSpPr>
          <p:nvPr>
            <p:ph type="sldNum" sz="quarter" idx="10"/>
          </p:nvPr>
        </p:nvSpPr>
        <p:spPr/>
        <p:txBody>
          <a:bodyPr/>
          <a:lstStyle/>
          <a:p>
            <a:pPr>
              <a:defRPr/>
            </a:pPr>
            <a:fld id="{00E148E0-534E-4375-8406-007464927474}" type="slidenum">
              <a:rPr lang="en-US" smtClean="0"/>
              <a:pPr>
                <a:defRPr/>
              </a:pPr>
              <a:t>8</a:t>
            </a:fld>
            <a:endParaRPr lang="en-US" dirty="0"/>
          </a:p>
        </p:txBody>
      </p:sp>
    </p:spTree>
    <p:extLst>
      <p:ext uri="{BB962C8B-B14F-4D97-AF65-F5344CB8AC3E}">
        <p14:creationId xmlns:p14="http://schemas.microsoft.com/office/powerpoint/2010/main" val="2710839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 longer have every class every day!</a:t>
            </a:r>
          </a:p>
          <a:p>
            <a:r>
              <a:rPr lang="en-US" baseline="0" dirty="0" smtClean="0"/>
              <a:t>4 lunches</a:t>
            </a:r>
          </a:p>
          <a:p>
            <a:r>
              <a:rPr lang="en-US" baseline="0" dirty="0" smtClean="0"/>
              <a:t>Classes are not given any particular period…just luck of the computer scheduling</a:t>
            </a:r>
          </a:p>
          <a:p>
            <a:r>
              <a:rPr lang="en-US" baseline="0" dirty="0" smtClean="0"/>
              <a:t>3</a:t>
            </a:r>
            <a:r>
              <a:rPr lang="en-US" baseline="30000" dirty="0" smtClean="0"/>
              <a:t>rd</a:t>
            </a:r>
            <a:r>
              <a:rPr lang="en-US" baseline="0" dirty="0" smtClean="0"/>
              <a:t> period is daily! </a:t>
            </a:r>
          </a:p>
          <a:p>
            <a:r>
              <a:rPr lang="en-US" baseline="0" dirty="0" smtClean="0"/>
              <a:t>This schedule never changes no matter if we have snow days </a:t>
            </a:r>
            <a:r>
              <a:rPr lang="en-US" baseline="0" dirty="0" err="1" smtClean="0"/>
              <a:t>etc</a:t>
            </a:r>
            <a:r>
              <a:rPr lang="en-US" baseline="0" dirty="0" smtClean="0"/>
              <a:t>…</a:t>
            </a:r>
          </a:p>
          <a:p>
            <a:r>
              <a:rPr lang="en-US" baseline="0" dirty="0" smtClean="0"/>
              <a:t>TIP: print the entire school year green/gold schedule from the LHS website the day before school starts in color and put on the refrigerator</a:t>
            </a:r>
          </a:p>
        </p:txBody>
      </p:sp>
      <p:sp>
        <p:nvSpPr>
          <p:cNvPr id="4" name="Slide Number Placeholder 3"/>
          <p:cNvSpPr>
            <a:spLocks noGrp="1"/>
          </p:cNvSpPr>
          <p:nvPr>
            <p:ph type="sldNum" sz="quarter" idx="10"/>
          </p:nvPr>
        </p:nvSpPr>
        <p:spPr/>
        <p:txBody>
          <a:bodyPr/>
          <a:lstStyle/>
          <a:p>
            <a:fld id="{3A6C8AB0-D870-4CF8-9024-526A2EBB331E}" type="slidenum">
              <a:rPr lang="en-US" smtClean="0"/>
              <a:pPr/>
              <a:t>9</a:t>
            </a:fld>
            <a:endParaRPr lang="en-US"/>
          </a:p>
        </p:txBody>
      </p:sp>
    </p:spTree>
    <p:extLst>
      <p:ext uri="{BB962C8B-B14F-4D97-AF65-F5344CB8AC3E}">
        <p14:creationId xmlns:p14="http://schemas.microsoft.com/office/powerpoint/2010/main" val="2064084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Saxon</a:t>
            </a:r>
            <a:r>
              <a:rPr lang="en-US" baseline="0" dirty="0" smtClean="0"/>
              <a:t> Time…..</a:t>
            </a:r>
          </a:p>
          <a:p>
            <a:r>
              <a:rPr lang="en-US" baseline="0" dirty="0" smtClean="0"/>
              <a:t>Purpose? Time is built in for remediation, make up work, extra help or a learning break every day</a:t>
            </a:r>
          </a:p>
          <a:p>
            <a:r>
              <a:rPr lang="en-US" baseline="0" dirty="0" smtClean="0"/>
              <a:t>Meeting?</a:t>
            </a:r>
          </a:p>
          <a:p>
            <a:r>
              <a:rPr lang="en-US" baseline="0" dirty="0" smtClean="0"/>
              <a:t>At the beginning of year freshman not allowed in common area in effort to train them to go to classes. </a:t>
            </a:r>
          </a:p>
          <a:p>
            <a:r>
              <a:rPr lang="en-US" baseline="0" dirty="0" smtClean="0"/>
              <a:t>TIP: if your student doesn’t know where to go stay in their first class or go to 3</a:t>
            </a:r>
            <a:r>
              <a:rPr lang="en-US" baseline="30000" dirty="0" smtClean="0"/>
              <a:t>rd</a:t>
            </a:r>
            <a:r>
              <a:rPr lang="en-US" baseline="0" dirty="0" smtClean="0"/>
              <a:t> period and stay</a:t>
            </a:r>
          </a:p>
        </p:txBody>
      </p:sp>
      <p:sp>
        <p:nvSpPr>
          <p:cNvPr id="4" name="Slide Number Placeholder 3"/>
          <p:cNvSpPr>
            <a:spLocks noGrp="1"/>
          </p:cNvSpPr>
          <p:nvPr>
            <p:ph type="sldNum" sz="quarter" idx="10"/>
          </p:nvPr>
        </p:nvSpPr>
        <p:spPr/>
        <p:txBody>
          <a:bodyPr/>
          <a:lstStyle/>
          <a:p>
            <a:fld id="{3A6C8AB0-D870-4CF8-9024-526A2EBB331E}" type="slidenum">
              <a:rPr lang="en-US" smtClean="0"/>
              <a:pPr/>
              <a:t>10</a:t>
            </a:fld>
            <a:endParaRPr lang="en-US"/>
          </a:p>
        </p:txBody>
      </p:sp>
    </p:spTree>
    <p:extLst>
      <p:ext uri="{BB962C8B-B14F-4D97-AF65-F5344CB8AC3E}">
        <p14:creationId xmlns:p14="http://schemas.microsoft.com/office/powerpoint/2010/main" val="375375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Math: Most likely Algebra 1, Geometry, or Algebra 2</a:t>
            </a:r>
          </a:p>
          <a:p>
            <a:r>
              <a:rPr lang="en-US" dirty="0" smtClean="0"/>
              <a:t>World</a:t>
            </a:r>
            <a:r>
              <a:rPr lang="en-US" baseline="0" dirty="0" smtClean="0"/>
              <a:t> Language Options: Spanish, French, German, Russian, Latin, Japanese</a:t>
            </a:r>
            <a:endParaRPr lang="en-US" dirty="0"/>
          </a:p>
        </p:txBody>
      </p:sp>
      <p:sp>
        <p:nvSpPr>
          <p:cNvPr id="4" name="Slide Number Placeholder 3"/>
          <p:cNvSpPr>
            <a:spLocks noGrp="1"/>
          </p:cNvSpPr>
          <p:nvPr>
            <p:ph type="sldNum" sz="quarter" idx="10"/>
          </p:nvPr>
        </p:nvSpPr>
        <p:spPr/>
        <p:txBody>
          <a:bodyPr/>
          <a:lstStyle/>
          <a:p>
            <a:fld id="{3A6C8AB0-D870-4CF8-9024-526A2EBB331E}" type="slidenum">
              <a:rPr lang="en-US" smtClean="0"/>
              <a:pPr/>
              <a:t>11</a:t>
            </a:fld>
            <a:endParaRPr lang="en-US"/>
          </a:p>
        </p:txBody>
      </p:sp>
    </p:spTree>
    <p:extLst>
      <p:ext uri="{BB962C8B-B14F-4D97-AF65-F5344CB8AC3E}">
        <p14:creationId xmlns:p14="http://schemas.microsoft.com/office/powerpoint/2010/main" val="179449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290717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295428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6009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302449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396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4213353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1382330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899889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0" y="0"/>
            <a:ext cx="762000" cy="1092200"/>
          </a:xfrm>
          <a:prstGeom prst="rect">
            <a:avLst/>
          </a:prstGeom>
        </p:spPr>
      </p:pic>
    </p:spTree>
    <p:extLst>
      <p:ext uri="{BB962C8B-B14F-4D97-AF65-F5344CB8AC3E}">
        <p14:creationId xmlns:p14="http://schemas.microsoft.com/office/powerpoint/2010/main" val="6485831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D0F09-215D-40E0-B991-DF1D22805531}" type="datetimeFigureOut">
              <a:rPr lang="en-US" smtClean="0"/>
              <a:pPr/>
              <a:t>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15925263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3D0F09-215D-40E0-B991-DF1D22805531}"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3366755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3D0F09-215D-40E0-B991-DF1D22805531}" type="datetimeFigureOut">
              <a:rPr lang="en-US" smtClean="0"/>
              <a:pPr/>
              <a:t>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3299701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3D0F09-215D-40E0-B991-DF1D22805531}" type="datetimeFigureOut">
              <a:rPr lang="en-US" smtClean="0"/>
              <a:pPr/>
              <a:t>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1242117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D0F09-215D-40E0-B991-DF1D22805531}" type="datetimeFigureOut">
              <a:rPr lang="en-US" smtClean="0"/>
              <a:pPr/>
              <a:t>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69749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D0F09-215D-40E0-B991-DF1D22805531}"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1942821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D0F09-215D-40E0-B991-DF1D22805531}" type="datetimeFigureOut">
              <a:rPr lang="en-US" smtClean="0"/>
              <a:pPr/>
              <a:t>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B1793-5B81-4FC8-A0BA-05645D77E902}" type="slidenum">
              <a:rPr lang="en-US" smtClean="0"/>
              <a:pPr/>
              <a:t>‹#›</a:t>
            </a:fld>
            <a:endParaRPr lang="en-US"/>
          </a:p>
        </p:txBody>
      </p:sp>
    </p:spTree>
    <p:extLst>
      <p:ext uri="{BB962C8B-B14F-4D97-AF65-F5344CB8AC3E}">
        <p14:creationId xmlns:p14="http://schemas.microsoft.com/office/powerpoint/2010/main" val="426222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3D0F09-215D-40E0-B991-DF1D22805531}" type="datetimeFigureOut">
              <a:rPr lang="en-US" smtClean="0"/>
              <a:pPr/>
              <a:t>2/8/2018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FEB1793-5B81-4FC8-A0BA-05645D77E902}" type="slidenum">
              <a:rPr lang="en-US" smtClean="0"/>
              <a:pPr/>
              <a:t>‹#›</a:t>
            </a:fld>
            <a:endParaRPr lang="en-US"/>
          </a:p>
        </p:txBody>
      </p:sp>
    </p:spTree>
    <p:extLst>
      <p:ext uri="{BB962C8B-B14F-4D97-AF65-F5344CB8AC3E}">
        <p14:creationId xmlns:p14="http://schemas.microsoft.com/office/powerpoint/2010/main" val="1118985256"/>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gif"/></Relationships>
</file>

<file path=ppt/slides/_rels/slide1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8.jpeg"/><Relationship Id="rId7" Type="http://schemas.openxmlformats.org/officeDocument/2006/relationships/diagramColors" Target="../diagrams/colors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9.xml.rels><?xml version="1.0" encoding="UTF-8" standalone="yes"?>
<Relationships xmlns="http://schemas.openxmlformats.org/package/2006/relationships"><Relationship Id="rId3" Type="http://schemas.openxmlformats.org/officeDocument/2006/relationships/hyperlink" Target="http://www.langleysports.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cburgess1201@gmail.com" TargetMode="External"/><Relationship Id="rId2" Type="http://schemas.openxmlformats.org/officeDocument/2006/relationships/hyperlink" Target="http://www.ptsalangley.org/" TargetMode="Externa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23119"/>
            <a:ext cx="8305800" cy="2620962"/>
          </a:xfrm>
        </p:spPr>
        <p:txBody>
          <a:bodyPr>
            <a:normAutofit/>
          </a:bodyPr>
          <a:lstStyle/>
          <a:p>
            <a:r>
              <a:rPr lang="en-US" dirty="0" smtClean="0"/>
              <a:t>Welcome to Langley High School!</a:t>
            </a:r>
            <a:endParaRPr lang="en-US" dirty="0"/>
          </a:p>
        </p:txBody>
      </p:sp>
      <p:sp>
        <p:nvSpPr>
          <p:cNvPr id="3" name="Content Placeholder 2"/>
          <p:cNvSpPr>
            <a:spLocks noGrp="1"/>
          </p:cNvSpPr>
          <p:nvPr>
            <p:ph idx="1"/>
          </p:nvPr>
        </p:nvSpPr>
        <p:spPr>
          <a:xfrm>
            <a:off x="762000" y="1981200"/>
            <a:ext cx="6096000" cy="792163"/>
          </a:xfrm>
        </p:spPr>
        <p:txBody>
          <a:bodyPr>
            <a:normAutofit/>
          </a:bodyPr>
          <a:lstStyle/>
          <a:p>
            <a:pPr marL="0" indent="0" algn="ctr">
              <a:buNone/>
            </a:pPr>
            <a:r>
              <a:rPr lang="en-US" sz="4400" dirty="0" smtClean="0"/>
              <a:t>Class of 2022</a:t>
            </a:r>
          </a:p>
          <a:p>
            <a:pPr marL="0" indent="0" algn="ctr">
              <a:buNone/>
            </a:pPr>
            <a:endParaRPr lang="en-US" sz="4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4581" y="3142143"/>
            <a:ext cx="2890838" cy="2920038"/>
          </a:xfrm>
          <a:prstGeom prst="rect">
            <a:avLst/>
          </a:prstGeom>
        </p:spPr>
      </p:pic>
    </p:spTree>
    <p:extLst>
      <p:ext uri="{BB962C8B-B14F-4D97-AF65-F5344CB8AC3E}">
        <p14:creationId xmlns:p14="http://schemas.microsoft.com/office/powerpoint/2010/main" val="483435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990600"/>
          </a:xfrm>
        </p:spPr>
        <p:txBody>
          <a:bodyPr>
            <a:normAutofit/>
          </a:bodyPr>
          <a:lstStyle/>
          <a:p>
            <a:pPr algn="ctr"/>
            <a:r>
              <a:rPr lang="en-US" sz="4800" dirty="0" smtClean="0"/>
              <a:t>Saxon Time</a:t>
            </a:r>
            <a:endParaRPr lang="en-US" sz="4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0" y="0"/>
            <a:ext cx="762000" cy="1092200"/>
          </a:xfrm>
          <a:prstGeom prst="rect">
            <a:avLst/>
          </a:prstGeom>
        </p:spPr>
      </p:pic>
      <p:sp>
        <p:nvSpPr>
          <p:cNvPr id="7" name="Content Placeholder 6"/>
          <p:cNvSpPr>
            <a:spLocks noGrp="1"/>
          </p:cNvSpPr>
          <p:nvPr>
            <p:ph sz="half" idx="1"/>
          </p:nvPr>
        </p:nvSpPr>
        <p:spPr>
          <a:xfrm>
            <a:off x="609600" y="1752600"/>
            <a:ext cx="6553200" cy="4495800"/>
          </a:xfrm>
        </p:spPr>
        <p:txBody>
          <a:bodyPr>
            <a:normAutofit lnSpcReduction="10000"/>
          </a:bodyPr>
          <a:lstStyle/>
          <a:p>
            <a:r>
              <a:rPr lang="en-US" sz="2400" dirty="0" smtClean="0"/>
              <a:t>Saxon Time is a 30 minute block of time each day after 3</a:t>
            </a:r>
            <a:r>
              <a:rPr lang="en-US" sz="2400" baseline="30000" dirty="0" smtClean="0"/>
              <a:t>rd</a:t>
            </a:r>
            <a:r>
              <a:rPr lang="en-US" sz="2400" dirty="0" smtClean="0"/>
              <a:t> period reserved for students to:</a:t>
            </a:r>
          </a:p>
          <a:p>
            <a:pPr lvl="1"/>
            <a:r>
              <a:rPr lang="en-US" sz="2400" dirty="0" smtClean="0"/>
              <a:t>See a teacher for additional support </a:t>
            </a:r>
          </a:p>
          <a:p>
            <a:pPr lvl="1"/>
            <a:r>
              <a:rPr lang="en-US" sz="2400" dirty="0" smtClean="0"/>
              <a:t>Study</a:t>
            </a:r>
          </a:p>
          <a:p>
            <a:pPr lvl="1"/>
            <a:r>
              <a:rPr lang="en-US" sz="2400" dirty="0" smtClean="0"/>
              <a:t>Catch up on assignments </a:t>
            </a:r>
          </a:p>
          <a:p>
            <a:pPr lvl="1"/>
            <a:r>
              <a:rPr lang="en-US" sz="2400" dirty="0" smtClean="0"/>
              <a:t>If in the Saxon Support program, be assigned a schedule to see teachers for additional support</a:t>
            </a:r>
          </a:p>
          <a:p>
            <a:pPr lvl="1"/>
            <a:r>
              <a:rPr lang="en-US" sz="2400" dirty="0" smtClean="0"/>
              <a:t>Participate in Saxon Service, offered twice per month</a:t>
            </a:r>
            <a:endParaRPr lang="en-US" sz="2400" dirty="0"/>
          </a:p>
        </p:txBody>
      </p:sp>
    </p:spTree>
    <p:extLst>
      <p:ext uri="{BB962C8B-B14F-4D97-AF65-F5344CB8AC3E}">
        <p14:creationId xmlns:p14="http://schemas.microsoft.com/office/powerpoint/2010/main" val="1649104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9</a:t>
            </a:r>
            <a:r>
              <a:rPr lang="en-US" baseline="30000" dirty="0" smtClean="0"/>
              <a:t>th</a:t>
            </a:r>
            <a:r>
              <a:rPr lang="en-US" dirty="0" smtClean="0"/>
              <a:t> Grade </a:t>
            </a:r>
            <a:r>
              <a:rPr lang="en-US" dirty="0"/>
              <a:t>S</a:t>
            </a:r>
            <a:r>
              <a:rPr lang="en-US" dirty="0" smtClean="0"/>
              <a:t>chedule</a:t>
            </a:r>
            <a:endParaRPr lang="en-US" dirty="0"/>
          </a:p>
        </p:txBody>
      </p:sp>
      <p:sp>
        <p:nvSpPr>
          <p:cNvPr id="3" name="Content Placeholder 2"/>
          <p:cNvSpPr>
            <a:spLocks noGrp="1"/>
          </p:cNvSpPr>
          <p:nvPr>
            <p:ph idx="1"/>
          </p:nvPr>
        </p:nvSpPr>
        <p:spPr>
          <a:xfrm>
            <a:off x="609599" y="1752600"/>
            <a:ext cx="6347714" cy="4185573"/>
          </a:xfrm>
        </p:spPr>
        <p:txBody>
          <a:bodyPr>
            <a:noAutofit/>
          </a:bodyPr>
          <a:lstStyle/>
          <a:p>
            <a:r>
              <a:rPr lang="en-US" sz="2800" dirty="0" smtClean="0"/>
              <a:t>English 9</a:t>
            </a:r>
          </a:p>
          <a:p>
            <a:r>
              <a:rPr lang="en-US" sz="2800" dirty="0" smtClean="0"/>
              <a:t>World History I</a:t>
            </a:r>
          </a:p>
          <a:p>
            <a:r>
              <a:rPr lang="en-US" sz="2800" dirty="0" smtClean="0"/>
              <a:t>Biology</a:t>
            </a:r>
          </a:p>
          <a:p>
            <a:r>
              <a:rPr lang="en-US" sz="2800" dirty="0" smtClean="0"/>
              <a:t>Math</a:t>
            </a:r>
          </a:p>
          <a:p>
            <a:r>
              <a:rPr lang="en-US" sz="2800" dirty="0" smtClean="0"/>
              <a:t>Health/PE 9</a:t>
            </a:r>
          </a:p>
          <a:p>
            <a:r>
              <a:rPr lang="en-US" sz="2800" dirty="0" smtClean="0"/>
              <a:t>World Language </a:t>
            </a:r>
          </a:p>
          <a:p>
            <a:r>
              <a:rPr lang="en-US" sz="2800" dirty="0" smtClean="0"/>
              <a:t>Elective</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934201" cy="1320800"/>
          </a:xfrm>
        </p:spPr>
        <p:txBody>
          <a:bodyPr>
            <a:normAutofit/>
          </a:bodyPr>
          <a:lstStyle/>
          <a:p>
            <a:r>
              <a:rPr lang="en-US" sz="3200" dirty="0" smtClean="0"/>
              <a:t>Honors English 9 &amp; </a:t>
            </a:r>
            <a:r>
              <a:rPr lang="en-US" sz="3200" dirty="0"/>
              <a:t>W</a:t>
            </a:r>
            <a:r>
              <a:rPr lang="en-US" sz="3200" dirty="0" smtClean="0"/>
              <a:t>orld History 1</a:t>
            </a:r>
            <a:endParaRPr lang="en-US" sz="3200" dirty="0"/>
          </a:p>
        </p:txBody>
      </p:sp>
      <p:sp>
        <p:nvSpPr>
          <p:cNvPr id="3" name="Content Placeholder 2"/>
          <p:cNvSpPr>
            <a:spLocks noGrp="1"/>
          </p:cNvSpPr>
          <p:nvPr>
            <p:ph idx="1"/>
          </p:nvPr>
        </p:nvSpPr>
        <p:spPr>
          <a:xfrm>
            <a:off x="609599" y="990601"/>
            <a:ext cx="6347714" cy="3429000"/>
          </a:xfrm>
        </p:spPr>
        <p:txBody>
          <a:bodyPr>
            <a:noAutofit/>
          </a:bodyPr>
          <a:lstStyle/>
          <a:p>
            <a:pPr>
              <a:buNone/>
            </a:pPr>
            <a:r>
              <a:rPr lang="en-US" sz="2800" dirty="0" smtClean="0"/>
              <a:t>Students should…</a:t>
            </a:r>
          </a:p>
          <a:p>
            <a:r>
              <a:rPr lang="en-US" sz="2800" dirty="0" smtClean="0"/>
              <a:t>Love reading</a:t>
            </a:r>
          </a:p>
          <a:p>
            <a:r>
              <a:rPr lang="en-US" sz="2800" dirty="0" smtClean="0"/>
              <a:t>Be able to comprehend multiple chapters of a novel in a night</a:t>
            </a:r>
          </a:p>
          <a:p>
            <a:r>
              <a:rPr lang="en-US" sz="2800" dirty="0" smtClean="0"/>
              <a:t>Be able to handle 1.5 hours of homework per class period</a:t>
            </a:r>
          </a:p>
          <a:p>
            <a:pPr>
              <a:buNone/>
            </a:pPr>
            <a:endParaRPr lang="en-US" sz="2800" i="1" dirty="0" smtClean="0"/>
          </a:p>
          <a:p>
            <a:pPr>
              <a:buNone/>
            </a:pPr>
            <a:r>
              <a:rPr lang="en-US" sz="2400" i="1" dirty="0" smtClean="0"/>
              <a:t>Note: These courses are ‘linked’ for students enrolled in both.</a:t>
            </a:r>
            <a:endParaRPr lang="en-US" sz="24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934201" cy="1320800"/>
          </a:xfrm>
        </p:spPr>
        <p:txBody>
          <a:bodyPr/>
          <a:lstStyle/>
          <a:p>
            <a:r>
              <a:rPr lang="en-US" dirty="0" smtClean="0"/>
              <a:t>English 9: Standard vs. Honors </a:t>
            </a:r>
            <a:endParaRPr lang="en-US" dirty="0"/>
          </a:p>
        </p:txBody>
      </p:sp>
      <p:sp>
        <p:nvSpPr>
          <p:cNvPr id="5" name="Rectangle 4"/>
          <p:cNvSpPr/>
          <p:nvPr/>
        </p:nvSpPr>
        <p:spPr>
          <a:xfrm>
            <a:off x="31262" y="1066800"/>
            <a:ext cx="8305800" cy="4031873"/>
          </a:xfrm>
          <a:prstGeom prst="rect">
            <a:avLst/>
          </a:prstGeom>
        </p:spPr>
        <p:txBody>
          <a:bodyPr wrap="square">
            <a:spAutoFit/>
          </a:bodyPr>
          <a:lstStyle/>
          <a:p>
            <a:r>
              <a:rPr lang="en-US" sz="2000" u="sng" dirty="0"/>
              <a:t>English </a:t>
            </a:r>
            <a:r>
              <a:rPr lang="en-US" sz="2000" u="sng" dirty="0" smtClean="0"/>
              <a:t>9 Standard</a:t>
            </a:r>
            <a:r>
              <a:rPr lang="en-US" sz="2000" dirty="0" smtClean="0"/>
              <a:t>:</a:t>
            </a:r>
            <a:endParaRPr lang="en-US" sz="2000" dirty="0"/>
          </a:p>
          <a:p>
            <a:endParaRPr lang="en-US" sz="2000" dirty="0" smtClean="0"/>
          </a:p>
          <a:p>
            <a:r>
              <a:rPr lang="en-US" sz="2000" dirty="0" smtClean="0"/>
              <a:t>“</a:t>
            </a:r>
            <a:r>
              <a:rPr lang="en-US" sz="2000" dirty="0"/>
              <a:t>The Scarlet </a:t>
            </a:r>
            <a:r>
              <a:rPr lang="en-US" sz="2000" dirty="0" smtClean="0"/>
              <a:t>Ibis”</a:t>
            </a:r>
            <a:endParaRPr lang="en-US" sz="2000" dirty="0"/>
          </a:p>
          <a:p>
            <a:r>
              <a:rPr lang="en-US" sz="2000" dirty="0"/>
              <a:t>“The Most Dangerous </a:t>
            </a:r>
            <a:r>
              <a:rPr lang="en-US" sz="2000" dirty="0" smtClean="0"/>
              <a:t>Game”</a:t>
            </a:r>
            <a:endParaRPr lang="en-US" sz="2000" dirty="0"/>
          </a:p>
          <a:p>
            <a:r>
              <a:rPr lang="en-US" sz="2000" dirty="0"/>
              <a:t>“The Gift of the </a:t>
            </a:r>
            <a:r>
              <a:rPr lang="en-US" sz="2000" dirty="0" smtClean="0"/>
              <a:t>Magi”</a:t>
            </a:r>
            <a:endParaRPr lang="en-US" sz="2000" dirty="0"/>
          </a:p>
          <a:p>
            <a:r>
              <a:rPr lang="en-US" sz="2000" dirty="0"/>
              <a:t>“The </a:t>
            </a:r>
            <a:r>
              <a:rPr lang="en-US" sz="2000" dirty="0" smtClean="0"/>
              <a:t>Necklace”</a:t>
            </a:r>
            <a:endParaRPr lang="en-US" sz="2000" dirty="0"/>
          </a:p>
          <a:p>
            <a:r>
              <a:rPr lang="en-US" sz="2000" i="1" dirty="0"/>
              <a:t>The Odyssey </a:t>
            </a:r>
            <a:r>
              <a:rPr lang="en-US" sz="2000" dirty="0"/>
              <a:t>(Excerpts</a:t>
            </a:r>
            <a:r>
              <a:rPr lang="en-US" sz="2000" dirty="0" smtClean="0"/>
              <a:t>)</a:t>
            </a:r>
            <a:endParaRPr lang="en-US" sz="2000" dirty="0"/>
          </a:p>
          <a:p>
            <a:r>
              <a:rPr lang="en-US" sz="2000" i="1" dirty="0"/>
              <a:t>The Hound of the </a:t>
            </a:r>
            <a:r>
              <a:rPr lang="en-US" sz="2000" i="1" dirty="0" smtClean="0"/>
              <a:t>Baskervilles</a:t>
            </a:r>
            <a:endParaRPr lang="en-US" sz="2000" dirty="0"/>
          </a:p>
          <a:p>
            <a:r>
              <a:rPr lang="en-US" sz="2000" i="1" dirty="0"/>
              <a:t>A Long Way </a:t>
            </a:r>
            <a:r>
              <a:rPr lang="en-US" sz="2000" i="1" dirty="0" smtClean="0"/>
              <a:t>Gone</a:t>
            </a:r>
            <a:endParaRPr lang="en-US" sz="2000" dirty="0"/>
          </a:p>
          <a:p>
            <a:r>
              <a:rPr lang="en-US" sz="2000" i="1" dirty="0"/>
              <a:t>Romeo and </a:t>
            </a:r>
            <a:r>
              <a:rPr lang="en-US" sz="2000" i="1" dirty="0" smtClean="0"/>
              <a:t>Juliet</a:t>
            </a:r>
            <a:endParaRPr lang="en-US" sz="2000" dirty="0"/>
          </a:p>
          <a:p>
            <a:r>
              <a:rPr lang="en-US" sz="2000" dirty="0"/>
              <a:t>“The Man in the </a:t>
            </a:r>
            <a:r>
              <a:rPr lang="en-US" sz="2000" dirty="0" smtClean="0"/>
              <a:t>Water”</a:t>
            </a:r>
            <a:endParaRPr lang="en-US" sz="2000" dirty="0"/>
          </a:p>
          <a:p>
            <a:r>
              <a:rPr lang="en-US" dirty="0"/>
              <a:t> </a:t>
            </a:r>
          </a:p>
          <a:p>
            <a:r>
              <a:rPr lang="en-US" dirty="0"/>
              <a:t> </a:t>
            </a:r>
          </a:p>
        </p:txBody>
      </p:sp>
      <p:sp>
        <p:nvSpPr>
          <p:cNvPr id="6" name="Rectangle 5"/>
          <p:cNvSpPr/>
          <p:nvPr/>
        </p:nvSpPr>
        <p:spPr>
          <a:xfrm>
            <a:off x="3733800" y="1079242"/>
            <a:ext cx="4572000" cy="5632311"/>
          </a:xfrm>
          <a:prstGeom prst="rect">
            <a:avLst/>
          </a:prstGeom>
        </p:spPr>
        <p:txBody>
          <a:bodyPr>
            <a:spAutoFit/>
          </a:bodyPr>
          <a:lstStyle/>
          <a:p>
            <a:r>
              <a:rPr lang="en-US" sz="2000" u="sng" dirty="0">
                <a:latin typeface="Trebuchet MS"/>
                <a:cs typeface="Trebuchet MS"/>
              </a:rPr>
              <a:t>English 9 Honors</a:t>
            </a:r>
            <a:r>
              <a:rPr lang="en-US" sz="2000" dirty="0" smtClean="0">
                <a:latin typeface="Trebuchet MS"/>
                <a:cs typeface="Trebuchet MS"/>
              </a:rPr>
              <a:t>:</a:t>
            </a:r>
          </a:p>
          <a:p>
            <a:endParaRPr lang="en-US" sz="2000" dirty="0">
              <a:latin typeface="Trebuchet MS"/>
              <a:cs typeface="Trebuchet MS"/>
            </a:endParaRPr>
          </a:p>
          <a:p>
            <a:r>
              <a:rPr lang="en-US" sz="2000" i="1" dirty="0">
                <a:latin typeface="Trebuchet MS"/>
                <a:cs typeface="Trebuchet MS"/>
              </a:rPr>
              <a:t>The Epic of </a:t>
            </a:r>
            <a:r>
              <a:rPr lang="en-US" sz="2000" i="1" dirty="0" smtClean="0">
                <a:latin typeface="Trebuchet MS"/>
                <a:cs typeface="Trebuchet MS"/>
              </a:rPr>
              <a:t>Gilgamesh</a:t>
            </a:r>
            <a:endParaRPr lang="en-US" sz="2000" dirty="0">
              <a:latin typeface="Trebuchet MS"/>
              <a:cs typeface="Trebuchet MS"/>
            </a:endParaRPr>
          </a:p>
          <a:p>
            <a:r>
              <a:rPr lang="en-US" sz="2000" i="1" dirty="0">
                <a:latin typeface="Trebuchet MS"/>
                <a:cs typeface="Trebuchet MS"/>
              </a:rPr>
              <a:t>Medea</a:t>
            </a:r>
            <a:r>
              <a:rPr lang="en-US" sz="2000" dirty="0">
                <a:latin typeface="Trebuchet MS"/>
                <a:cs typeface="Trebuchet MS"/>
              </a:rPr>
              <a:t> (supplementary</a:t>
            </a:r>
            <a:r>
              <a:rPr lang="en-US" sz="2000" dirty="0" smtClean="0">
                <a:latin typeface="Trebuchet MS"/>
                <a:cs typeface="Trebuchet MS"/>
              </a:rPr>
              <a:t>)</a:t>
            </a:r>
            <a:endParaRPr lang="en-US" sz="2000" dirty="0">
              <a:latin typeface="Trebuchet MS"/>
              <a:cs typeface="Trebuchet MS"/>
            </a:endParaRPr>
          </a:p>
          <a:p>
            <a:r>
              <a:rPr lang="en-US" sz="2000" i="1" dirty="0">
                <a:latin typeface="Trebuchet MS"/>
                <a:cs typeface="Trebuchet MS"/>
              </a:rPr>
              <a:t>The </a:t>
            </a:r>
            <a:r>
              <a:rPr lang="en-US" sz="2000" i="1" dirty="0" smtClean="0">
                <a:latin typeface="Trebuchet MS"/>
                <a:cs typeface="Trebuchet MS"/>
              </a:rPr>
              <a:t>Odyssey</a:t>
            </a:r>
            <a:endParaRPr lang="en-US" sz="2000" dirty="0">
              <a:latin typeface="Trebuchet MS"/>
              <a:cs typeface="Trebuchet MS"/>
            </a:endParaRPr>
          </a:p>
          <a:p>
            <a:r>
              <a:rPr lang="en-US" sz="2000" i="1" dirty="0">
                <a:latin typeface="Trebuchet MS"/>
                <a:cs typeface="Trebuchet MS"/>
              </a:rPr>
              <a:t>The </a:t>
            </a:r>
            <a:r>
              <a:rPr lang="en-US" sz="2000" i="1" dirty="0" smtClean="0">
                <a:latin typeface="Trebuchet MS"/>
                <a:cs typeface="Trebuchet MS"/>
              </a:rPr>
              <a:t>Inferno</a:t>
            </a:r>
            <a:endParaRPr lang="en-US" sz="2000" dirty="0">
              <a:latin typeface="Trebuchet MS"/>
              <a:cs typeface="Trebuchet MS"/>
            </a:endParaRPr>
          </a:p>
          <a:p>
            <a:r>
              <a:rPr lang="en-US" sz="2000" i="1" dirty="0">
                <a:latin typeface="Trebuchet MS"/>
                <a:cs typeface="Trebuchet MS"/>
              </a:rPr>
              <a:t>A Long Way </a:t>
            </a:r>
            <a:r>
              <a:rPr lang="en-US" sz="2000" i="1" dirty="0" smtClean="0">
                <a:latin typeface="Trebuchet MS"/>
                <a:cs typeface="Trebuchet MS"/>
              </a:rPr>
              <a:t>Gone</a:t>
            </a:r>
            <a:endParaRPr lang="en-US" sz="2000" dirty="0">
              <a:latin typeface="Trebuchet MS"/>
              <a:cs typeface="Trebuchet MS"/>
            </a:endParaRPr>
          </a:p>
          <a:p>
            <a:r>
              <a:rPr lang="en-US" sz="2000" i="1" dirty="0">
                <a:latin typeface="Trebuchet MS"/>
                <a:cs typeface="Trebuchet MS"/>
              </a:rPr>
              <a:t>Romeo and </a:t>
            </a:r>
            <a:r>
              <a:rPr lang="en-US" sz="2000" i="1" dirty="0" smtClean="0">
                <a:latin typeface="Trebuchet MS"/>
                <a:cs typeface="Trebuchet MS"/>
              </a:rPr>
              <a:t>Juliet</a:t>
            </a:r>
          </a:p>
          <a:p>
            <a:r>
              <a:rPr lang="en-US" sz="2000" dirty="0" smtClean="0">
                <a:latin typeface="Trebuchet MS"/>
                <a:cs typeface="Trebuchet MS"/>
              </a:rPr>
              <a:t>"</a:t>
            </a:r>
            <a:r>
              <a:rPr lang="en-US" sz="2000" dirty="0">
                <a:latin typeface="Trebuchet MS"/>
                <a:cs typeface="Trebuchet MS"/>
              </a:rPr>
              <a:t>The Man in the </a:t>
            </a:r>
            <a:r>
              <a:rPr lang="en-US" sz="2000" dirty="0" smtClean="0">
                <a:latin typeface="Trebuchet MS"/>
                <a:cs typeface="Trebuchet MS"/>
              </a:rPr>
              <a:t>Water“</a:t>
            </a:r>
          </a:p>
          <a:p>
            <a:r>
              <a:rPr lang="en-US" sz="2000" dirty="0" smtClean="0">
                <a:latin typeface="Trebuchet MS"/>
                <a:cs typeface="Trebuchet MS"/>
              </a:rPr>
              <a:t>Poetry</a:t>
            </a:r>
            <a:endParaRPr lang="en-US" sz="2000" dirty="0">
              <a:latin typeface="Trebuchet MS"/>
              <a:cs typeface="Trebuchet MS"/>
            </a:endParaRPr>
          </a:p>
          <a:p>
            <a:r>
              <a:rPr lang="en-US" sz="2000" u="sng" dirty="0" smtClean="0">
                <a:latin typeface="Trebuchet MS"/>
                <a:cs typeface="Trebuchet MS"/>
              </a:rPr>
              <a:t>Choice from </a:t>
            </a:r>
            <a:r>
              <a:rPr lang="en-US" sz="2000" u="sng" dirty="0">
                <a:latin typeface="Trebuchet MS"/>
                <a:cs typeface="Trebuchet MS"/>
              </a:rPr>
              <a:t>these titles</a:t>
            </a:r>
            <a:r>
              <a:rPr lang="en-US" sz="2000" dirty="0" smtClean="0">
                <a:latin typeface="Trebuchet MS"/>
                <a:cs typeface="Trebuchet MS"/>
              </a:rPr>
              <a:t>:</a:t>
            </a:r>
          </a:p>
          <a:p>
            <a:r>
              <a:rPr lang="en-US" sz="2000" dirty="0" smtClean="0">
                <a:latin typeface="Trebuchet MS"/>
                <a:cs typeface="Trebuchet MS"/>
              </a:rPr>
              <a:t>The </a:t>
            </a:r>
            <a:r>
              <a:rPr lang="en-US" sz="2000" dirty="0">
                <a:latin typeface="Trebuchet MS"/>
                <a:cs typeface="Trebuchet MS"/>
              </a:rPr>
              <a:t>Secret Life of </a:t>
            </a:r>
            <a:r>
              <a:rPr lang="en-US" sz="2000" dirty="0" smtClean="0">
                <a:latin typeface="Trebuchet MS"/>
                <a:cs typeface="Trebuchet MS"/>
              </a:rPr>
              <a:t>Bees</a:t>
            </a:r>
          </a:p>
          <a:p>
            <a:r>
              <a:rPr lang="en-US" sz="2000" dirty="0" smtClean="0">
                <a:latin typeface="Trebuchet MS"/>
                <a:cs typeface="Trebuchet MS"/>
              </a:rPr>
              <a:t>The </a:t>
            </a:r>
            <a:r>
              <a:rPr lang="en-US" sz="2000" dirty="0">
                <a:latin typeface="Trebuchet MS"/>
                <a:cs typeface="Trebuchet MS"/>
              </a:rPr>
              <a:t>Book of Lost </a:t>
            </a:r>
            <a:r>
              <a:rPr lang="en-US" sz="2000" dirty="0" smtClean="0">
                <a:latin typeface="Trebuchet MS"/>
                <a:cs typeface="Trebuchet MS"/>
              </a:rPr>
              <a:t>Things</a:t>
            </a:r>
          </a:p>
          <a:p>
            <a:r>
              <a:rPr lang="en-US" sz="2000" dirty="0" smtClean="0">
                <a:latin typeface="Trebuchet MS"/>
                <a:cs typeface="Trebuchet MS"/>
              </a:rPr>
              <a:t>The </a:t>
            </a:r>
            <a:r>
              <a:rPr lang="en-US" sz="2000" dirty="0">
                <a:latin typeface="Trebuchet MS"/>
                <a:cs typeface="Trebuchet MS"/>
              </a:rPr>
              <a:t>Curious Incident of the Dog in the </a:t>
            </a:r>
            <a:r>
              <a:rPr lang="en-US" sz="2000" dirty="0" smtClean="0">
                <a:latin typeface="Trebuchet MS"/>
                <a:cs typeface="Trebuchet MS"/>
              </a:rPr>
              <a:t>Night-Time</a:t>
            </a:r>
          </a:p>
          <a:p>
            <a:r>
              <a:rPr lang="en-US" sz="2000" u="sng" dirty="0" smtClean="0">
                <a:latin typeface="Trebuchet MS"/>
                <a:cs typeface="Trebuchet MS"/>
              </a:rPr>
              <a:t>Required </a:t>
            </a:r>
            <a:r>
              <a:rPr lang="en-US" sz="2000" u="sng" dirty="0">
                <a:latin typeface="Trebuchet MS"/>
                <a:cs typeface="Trebuchet MS"/>
              </a:rPr>
              <a:t>summer </a:t>
            </a:r>
            <a:r>
              <a:rPr lang="en-US" sz="2000" u="sng" dirty="0" smtClean="0">
                <a:latin typeface="Trebuchet MS"/>
                <a:cs typeface="Trebuchet MS"/>
              </a:rPr>
              <a:t>reading</a:t>
            </a:r>
            <a:r>
              <a:rPr lang="en-US" sz="2000" dirty="0" smtClean="0">
                <a:latin typeface="Trebuchet MS"/>
                <a:cs typeface="Trebuchet MS"/>
              </a:rPr>
              <a:t>: A </a:t>
            </a:r>
            <a:r>
              <a:rPr lang="en-US" sz="2000" dirty="0">
                <a:latin typeface="Trebuchet MS"/>
                <a:cs typeface="Trebuchet MS"/>
              </a:rPr>
              <a:t>chapter from Michener’s The Source: “The Bee Eater.”</a:t>
            </a:r>
          </a:p>
        </p:txBody>
      </p:sp>
    </p:spTree>
    <p:extLst>
      <p:ext uri="{BB962C8B-B14F-4D97-AF65-F5344CB8AC3E}">
        <p14:creationId xmlns:p14="http://schemas.microsoft.com/office/powerpoint/2010/main" val="374635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smtClean="0"/>
              <a:t>Biology Honors</a:t>
            </a:r>
            <a:endParaRPr lang="en-US" dirty="0"/>
          </a:p>
        </p:txBody>
      </p:sp>
      <p:sp>
        <p:nvSpPr>
          <p:cNvPr id="3" name="Content Placeholder 2"/>
          <p:cNvSpPr>
            <a:spLocks noGrp="1"/>
          </p:cNvSpPr>
          <p:nvPr>
            <p:ph idx="1"/>
          </p:nvPr>
        </p:nvSpPr>
        <p:spPr>
          <a:xfrm>
            <a:off x="628072" y="1447800"/>
            <a:ext cx="6347714" cy="4800600"/>
          </a:xfrm>
        </p:spPr>
        <p:txBody>
          <a:bodyPr>
            <a:normAutofit fontScale="92500" lnSpcReduction="20000"/>
          </a:bodyPr>
          <a:lstStyle/>
          <a:p>
            <a:pPr>
              <a:buNone/>
            </a:pPr>
            <a:r>
              <a:rPr lang="en-US" sz="2800" dirty="0" smtClean="0"/>
              <a:t>Successful students tend to be…</a:t>
            </a:r>
          </a:p>
          <a:p>
            <a:pPr>
              <a:buNone/>
            </a:pPr>
            <a:endParaRPr lang="en-US" sz="2800" dirty="0" smtClean="0"/>
          </a:p>
          <a:p>
            <a:r>
              <a:rPr lang="en-US" sz="2800" dirty="0" smtClean="0"/>
              <a:t>Highly organized</a:t>
            </a:r>
          </a:p>
          <a:p>
            <a:r>
              <a:rPr lang="en-US" sz="2800" dirty="0" smtClean="0"/>
              <a:t>Strong, independent workers</a:t>
            </a:r>
          </a:p>
          <a:p>
            <a:r>
              <a:rPr lang="en-US" sz="2800" dirty="0" smtClean="0"/>
              <a:t>Good analytical thinkers</a:t>
            </a:r>
          </a:p>
          <a:p>
            <a:r>
              <a:rPr lang="en-US" sz="2800" dirty="0" smtClean="0"/>
              <a:t>Able to handle an Independent Research Project (IRP), worth 10% of the course grade.</a:t>
            </a:r>
          </a:p>
          <a:p>
            <a:pPr marL="0" indent="0">
              <a:buNone/>
            </a:pPr>
            <a:endParaRPr lang="en-US" sz="2800" dirty="0" smtClean="0"/>
          </a:p>
          <a:p>
            <a:pPr>
              <a:buNone/>
            </a:pPr>
            <a:r>
              <a:rPr lang="en-US" sz="2200" i="1" dirty="0" smtClean="0"/>
              <a:t>Students develop their IRP from January through May, and present to their class at the end of the school year.</a:t>
            </a:r>
            <a:r>
              <a:rPr lang="en-US" sz="2200" b="1" i="1" u="sng" dirty="0" smtClean="0"/>
              <a:t>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526" y="457200"/>
            <a:ext cx="7467601" cy="787400"/>
          </a:xfrm>
        </p:spPr>
        <p:txBody>
          <a:bodyPr>
            <a:normAutofit/>
          </a:bodyPr>
          <a:lstStyle/>
          <a:p>
            <a:r>
              <a:rPr lang="en-US" sz="3200" dirty="0" smtClean="0"/>
              <a:t>Geometry Honors / Algebra II Honors</a:t>
            </a:r>
            <a:endParaRPr lang="en-US" sz="3200" dirty="0"/>
          </a:p>
        </p:txBody>
      </p:sp>
      <p:sp>
        <p:nvSpPr>
          <p:cNvPr id="3" name="Content Placeholder 2"/>
          <p:cNvSpPr>
            <a:spLocks noGrp="1"/>
          </p:cNvSpPr>
          <p:nvPr>
            <p:ph idx="1"/>
          </p:nvPr>
        </p:nvSpPr>
        <p:spPr>
          <a:xfrm>
            <a:off x="609599" y="1453227"/>
            <a:ext cx="6347714" cy="3880773"/>
          </a:xfrm>
        </p:spPr>
        <p:txBody>
          <a:bodyPr>
            <a:noAutofit/>
          </a:bodyPr>
          <a:lstStyle/>
          <a:p>
            <a:pPr>
              <a:buNone/>
            </a:pPr>
            <a:r>
              <a:rPr lang="en-US" sz="2800" dirty="0" smtClean="0"/>
              <a:t>Successful students tend to…</a:t>
            </a:r>
          </a:p>
          <a:p>
            <a:r>
              <a:rPr lang="en-US" sz="2800" dirty="0" smtClean="0"/>
              <a:t>Have a well developed mathematical vocabulary to be able to study from the text book</a:t>
            </a:r>
          </a:p>
          <a:p>
            <a:r>
              <a:rPr lang="en-US" sz="2800" dirty="0" smtClean="0"/>
              <a:t>Be able to work independently</a:t>
            </a:r>
          </a:p>
          <a:p>
            <a:r>
              <a:rPr lang="en-US" sz="2800" dirty="0" smtClean="0"/>
              <a:t>Be able to make connections and conjectures based on prior knowledge</a:t>
            </a:r>
          </a:p>
          <a:p>
            <a:pPr>
              <a:buNone/>
            </a:pPr>
            <a:r>
              <a:rPr lang="en-US" sz="2800" i="1" dirty="0" smtClean="0"/>
              <a:t>Teachers guide students through new concepts but do not present 100% of the material in class</a:t>
            </a:r>
            <a:endParaRPr lang="en-US" sz="2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400"/>
            <a:ext cx="6553201" cy="1320800"/>
          </a:xfrm>
        </p:spPr>
        <p:txBody>
          <a:bodyPr/>
          <a:lstStyle/>
          <a:p>
            <a:r>
              <a:rPr lang="en-US" dirty="0" smtClean="0"/>
              <a:t>Economics &amp; Personal Finance</a:t>
            </a:r>
            <a:endParaRPr lang="en-US" dirty="0"/>
          </a:p>
        </p:txBody>
      </p:sp>
      <p:sp>
        <p:nvSpPr>
          <p:cNvPr id="3" name="Content Placeholder 2"/>
          <p:cNvSpPr>
            <a:spLocks noGrp="1"/>
          </p:cNvSpPr>
          <p:nvPr>
            <p:ph idx="1"/>
          </p:nvPr>
        </p:nvSpPr>
        <p:spPr>
          <a:xfrm>
            <a:off x="609599" y="990600"/>
            <a:ext cx="6347714" cy="3880773"/>
          </a:xfrm>
        </p:spPr>
        <p:txBody>
          <a:bodyPr>
            <a:noAutofit/>
          </a:bodyPr>
          <a:lstStyle/>
          <a:p>
            <a:r>
              <a:rPr lang="en-US" sz="2800" dirty="0" smtClean="0"/>
              <a:t>A graduation REQUIREMENT</a:t>
            </a:r>
          </a:p>
          <a:p>
            <a:r>
              <a:rPr lang="en-US" sz="2800" dirty="0" smtClean="0"/>
              <a:t>Satisfies the Virtual Course requirement for graduation</a:t>
            </a:r>
            <a:endParaRPr lang="en-US" sz="2800" dirty="0"/>
          </a:p>
          <a:p>
            <a:r>
              <a:rPr lang="en-US" sz="2800" dirty="0" smtClean="0"/>
              <a:t>Students take the W!SE test, which satisfies the CTE credential requirement for graduation</a:t>
            </a:r>
          </a:p>
          <a:p>
            <a:r>
              <a:rPr lang="en-US" sz="2800" dirty="0" smtClean="0"/>
              <a:t>AP Macro/Micro Economics course may be used in place of EPF to satisfy this graduation requirement.</a:t>
            </a:r>
          </a:p>
          <a:p>
            <a:r>
              <a:rPr lang="en-US" sz="2800" dirty="0" smtClean="0"/>
              <a:t>We strongly recommend taking EPF  in either 11</a:t>
            </a:r>
            <a:r>
              <a:rPr lang="en-US" sz="2800" baseline="30000" dirty="0" smtClean="0"/>
              <a:t>th</a:t>
            </a:r>
            <a:r>
              <a:rPr lang="en-US" sz="2800" dirty="0" smtClean="0"/>
              <a:t> or 12</a:t>
            </a:r>
            <a:r>
              <a:rPr lang="en-US" sz="2800" baseline="30000" dirty="0" smtClean="0"/>
              <a:t>th</a:t>
            </a:r>
            <a:r>
              <a:rPr lang="en-US" sz="2800" dirty="0" smtClean="0"/>
              <a:t> grade</a:t>
            </a:r>
          </a:p>
        </p:txBody>
      </p:sp>
    </p:spTree>
    <p:extLst>
      <p:ext uri="{BB962C8B-B14F-4D97-AF65-F5344CB8AC3E}">
        <p14:creationId xmlns:p14="http://schemas.microsoft.com/office/powerpoint/2010/main" val="1110442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638" y="195263"/>
            <a:ext cx="7086600" cy="917575"/>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n-US" sz="4000" dirty="0" smtClean="0"/>
              <a:t>Health and Physical Education</a:t>
            </a:r>
            <a:endParaRPr lang="en-US" sz="4000" dirty="0"/>
          </a:p>
        </p:txBody>
      </p:sp>
      <p:sp>
        <p:nvSpPr>
          <p:cNvPr id="5" name="Subtitle 2"/>
          <p:cNvSpPr txBox="1">
            <a:spLocks/>
          </p:cNvSpPr>
          <p:nvPr/>
        </p:nvSpPr>
        <p:spPr>
          <a:xfrm>
            <a:off x="0" y="1050132"/>
            <a:ext cx="6096000" cy="457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90000"/>
              </a:lnSpc>
            </a:pPr>
            <a:r>
              <a:rPr lang="en-US" altLang="en-US" sz="2000" dirty="0" smtClean="0"/>
              <a:t>Graduation Requirements: HPE 9 and HPE 10</a:t>
            </a:r>
          </a:p>
          <a:p>
            <a:pPr>
              <a:lnSpc>
                <a:spcPct val="90000"/>
              </a:lnSpc>
            </a:pPr>
            <a:endParaRPr lang="en-US" altLang="en-US" sz="2500" dirty="0" smtClean="0"/>
          </a:p>
        </p:txBody>
      </p:sp>
      <p:sp>
        <p:nvSpPr>
          <p:cNvPr id="6" name="Rectangle 2"/>
          <p:cNvSpPr>
            <a:spLocks noChangeArrowheads="1"/>
          </p:cNvSpPr>
          <p:nvPr/>
        </p:nvSpPr>
        <p:spPr bwMode="auto">
          <a:xfrm>
            <a:off x="44249" y="1737172"/>
            <a:ext cx="4572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u="sng" dirty="0"/>
              <a:t>9</a:t>
            </a:r>
            <a:r>
              <a:rPr lang="en-US" altLang="en-US" b="1" u="sng" baseline="30000" dirty="0"/>
              <a:t>th</a:t>
            </a:r>
            <a:r>
              <a:rPr lang="en-US" altLang="en-US" b="1" u="sng" dirty="0"/>
              <a:t> </a:t>
            </a:r>
            <a:r>
              <a:rPr lang="en-US" altLang="en-US" b="1" u="sng" dirty="0" smtClean="0"/>
              <a:t>Grade</a:t>
            </a:r>
            <a:r>
              <a:rPr lang="en-US" altLang="en-US" dirty="0"/>
              <a:t>:  </a:t>
            </a:r>
          </a:p>
          <a:p>
            <a:pPr eaLnBrk="1" hangingPunct="1"/>
            <a:r>
              <a:rPr lang="en-US" altLang="en-US" dirty="0"/>
              <a:t>3 quarters of PE- </a:t>
            </a:r>
          </a:p>
          <a:p>
            <a:pPr lvl="1" eaLnBrk="1" hangingPunct="1"/>
            <a:r>
              <a:rPr lang="en-US" altLang="en-US" dirty="0"/>
              <a:t>Fitness, Team and individual activities, CPR</a:t>
            </a:r>
          </a:p>
          <a:p>
            <a:pPr eaLnBrk="1" hangingPunct="1"/>
            <a:r>
              <a:rPr lang="en-US" altLang="en-US" dirty="0"/>
              <a:t>1 quarter of Health (Alcohol, Tobacco and  	Other drugs, Disease prevention, 	Human Growth and development)</a:t>
            </a:r>
          </a:p>
          <a:p>
            <a:pPr eaLnBrk="1" hangingPunct="1"/>
            <a:r>
              <a:rPr lang="en-US" altLang="en-US" dirty="0"/>
              <a:t>Projects, usually I per quarter</a:t>
            </a:r>
          </a:p>
          <a:p>
            <a:pPr eaLnBrk="1" hangingPunct="1"/>
            <a:r>
              <a:rPr lang="en-US" altLang="en-US" dirty="0"/>
              <a:t>Uniform (purchased through teacher)</a:t>
            </a:r>
          </a:p>
          <a:p>
            <a:pPr eaLnBrk="1" hangingPunct="1"/>
            <a:r>
              <a:rPr lang="en-US" altLang="en-US" dirty="0"/>
              <a:t>Daily physical assessments</a:t>
            </a:r>
          </a:p>
        </p:txBody>
      </p:sp>
      <p:sp>
        <p:nvSpPr>
          <p:cNvPr id="7" name="Rectangle 3"/>
          <p:cNvSpPr>
            <a:spLocks noChangeArrowheads="1"/>
          </p:cNvSpPr>
          <p:nvPr/>
        </p:nvSpPr>
        <p:spPr bwMode="auto">
          <a:xfrm>
            <a:off x="4616249" y="1737171"/>
            <a:ext cx="4572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u="sng" dirty="0"/>
              <a:t>10</a:t>
            </a:r>
            <a:r>
              <a:rPr lang="en-US" altLang="en-US" b="1" u="sng" baseline="30000" dirty="0"/>
              <a:t>th</a:t>
            </a:r>
            <a:r>
              <a:rPr lang="en-US" altLang="en-US" b="1" u="sng" dirty="0"/>
              <a:t> </a:t>
            </a:r>
            <a:r>
              <a:rPr lang="en-US" altLang="en-US" b="1" u="sng" dirty="0" smtClean="0"/>
              <a:t>Grade</a:t>
            </a:r>
            <a:r>
              <a:rPr lang="en-US" altLang="en-US" dirty="0"/>
              <a:t>:</a:t>
            </a:r>
          </a:p>
          <a:p>
            <a:pPr eaLnBrk="1" hangingPunct="1"/>
            <a:r>
              <a:rPr lang="en-US" altLang="en-US" dirty="0"/>
              <a:t>2 quarters of PE –</a:t>
            </a:r>
          </a:p>
          <a:p>
            <a:pPr eaLnBrk="1" hangingPunct="1"/>
            <a:r>
              <a:rPr lang="en-US" altLang="en-US" dirty="0"/>
              <a:t>       Fitness, Team and individual activities</a:t>
            </a:r>
          </a:p>
          <a:p>
            <a:pPr eaLnBrk="1" hangingPunct="1"/>
            <a:r>
              <a:rPr lang="en-US" altLang="en-US" dirty="0"/>
              <a:t>Projects, usually I per quarter</a:t>
            </a:r>
          </a:p>
          <a:p>
            <a:pPr eaLnBrk="1" hangingPunct="1"/>
            <a:r>
              <a:rPr lang="en-US" altLang="en-US" dirty="0"/>
              <a:t>1 quarter of Health (Nutrition, Human Growth)</a:t>
            </a:r>
          </a:p>
          <a:p>
            <a:pPr eaLnBrk="1" hangingPunct="1"/>
            <a:r>
              <a:rPr lang="en-US" altLang="en-US" dirty="0"/>
              <a:t>1 quarter of Driver’s Education </a:t>
            </a:r>
          </a:p>
          <a:p>
            <a:pPr lvl="1" eaLnBrk="1" hangingPunct="1"/>
            <a:r>
              <a:rPr lang="en-US" altLang="en-US" dirty="0"/>
              <a:t>Students can only take </a:t>
            </a:r>
            <a:r>
              <a:rPr lang="en-US" altLang="en-US" dirty="0" err="1"/>
              <a:t>Dr</a:t>
            </a:r>
            <a:r>
              <a:rPr lang="en-US" altLang="en-US" dirty="0"/>
              <a:t> Ed as a sophomore</a:t>
            </a:r>
          </a:p>
          <a:p>
            <a:pPr lvl="1" eaLnBrk="1" hangingPunct="1"/>
            <a:r>
              <a:rPr lang="en-US" altLang="en-US" dirty="0"/>
              <a:t>Required part of sophomore HPE</a:t>
            </a:r>
          </a:p>
        </p:txBody>
      </p:sp>
      <p:sp>
        <p:nvSpPr>
          <p:cNvPr id="8" name="Rectangle 4"/>
          <p:cNvSpPr>
            <a:spLocks noChangeArrowheads="1"/>
          </p:cNvSpPr>
          <p:nvPr/>
        </p:nvSpPr>
        <p:spPr bwMode="auto">
          <a:xfrm>
            <a:off x="457200" y="5186204"/>
            <a:ext cx="86868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en-US" altLang="en-US" b="1" dirty="0" smtClean="0"/>
              <a:t>9</a:t>
            </a:r>
            <a:r>
              <a:rPr lang="en-US" altLang="en-US" b="1" baseline="30000" dirty="0" smtClean="0"/>
              <a:t>th</a:t>
            </a:r>
            <a:r>
              <a:rPr lang="en-US" altLang="en-US" b="1" dirty="0" smtClean="0"/>
              <a:t> Grade Elective: </a:t>
            </a:r>
            <a:r>
              <a:rPr lang="en-US" altLang="en-US" dirty="0"/>
              <a:t>Sports Medicine</a:t>
            </a:r>
          </a:p>
          <a:p>
            <a:pPr eaLnBrk="1" hangingPunct="1">
              <a:lnSpc>
                <a:spcPct val="90000"/>
              </a:lnSpc>
            </a:pPr>
            <a:endParaRPr lang="en-US" altLang="en-US" dirty="0"/>
          </a:p>
          <a:p>
            <a:pPr eaLnBrk="1" hangingPunct="1">
              <a:lnSpc>
                <a:spcPct val="90000"/>
              </a:lnSpc>
            </a:pPr>
            <a:r>
              <a:rPr lang="en-US" altLang="en-US" b="1" dirty="0" smtClean="0"/>
              <a:t>10</a:t>
            </a:r>
            <a:r>
              <a:rPr lang="en-US" altLang="en-US" b="1" baseline="30000" dirty="0" smtClean="0"/>
              <a:t>th</a:t>
            </a:r>
            <a:r>
              <a:rPr lang="en-US" altLang="en-US" b="1" dirty="0" smtClean="0"/>
              <a:t>-12</a:t>
            </a:r>
            <a:r>
              <a:rPr lang="en-US" altLang="en-US" b="1" baseline="30000" dirty="0" smtClean="0"/>
              <a:t>th</a:t>
            </a:r>
            <a:r>
              <a:rPr lang="en-US" altLang="en-US" b="1" dirty="0" smtClean="0"/>
              <a:t> Grade Electives</a:t>
            </a:r>
            <a:r>
              <a:rPr lang="en-US" altLang="en-US" dirty="0" smtClean="0"/>
              <a:t>:  </a:t>
            </a:r>
            <a:r>
              <a:rPr lang="en-US" altLang="en-US" dirty="0"/>
              <a:t>Sports Medicine, Personal Fitness 1 and 2, Adv. PE 		Personal Fitness 1 and 2, Adv. PE for Girls </a:t>
            </a:r>
          </a:p>
        </p:txBody>
      </p:sp>
    </p:spTree>
    <p:extLst>
      <p:ext uri="{BB962C8B-B14F-4D97-AF65-F5344CB8AC3E}">
        <p14:creationId xmlns:p14="http://schemas.microsoft.com/office/powerpoint/2010/main" val="320823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163754"/>
            <a:ext cx="7467601" cy="787400"/>
          </a:xfrm>
        </p:spPr>
        <p:txBody>
          <a:bodyPr>
            <a:normAutofit/>
          </a:bodyPr>
          <a:lstStyle/>
          <a:p>
            <a:r>
              <a:rPr lang="en-US" dirty="0" smtClean="0"/>
              <a:t>World Languages at Langley</a:t>
            </a:r>
            <a:endParaRPr lang="en-US" dirty="0"/>
          </a:p>
        </p:txBody>
      </p:sp>
      <p:sp>
        <p:nvSpPr>
          <p:cNvPr id="3" name="Content Placeholder 2"/>
          <p:cNvSpPr>
            <a:spLocks noGrp="1"/>
          </p:cNvSpPr>
          <p:nvPr>
            <p:ph idx="1"/>
          </p:nvPr>
        </p:nvSpPr>
        <p:spPr>
          <a:xfrm>
            <a:off x="609599" y="990600"/>
            <a:ext cx="2438401" cy="5638800"/>
          </a:xfrm>
        </p:spPr>
        <p:txBody>
          <a:bodyPr>
            <a:noAutofit/>
          </a:bodyPr>
          <a:lstStyle/>
          <a:p>
            <a:r>
              <a:rPr lang="en-US" sz="2800" dirty="0" smtClean="0"/>
              <a:t>Spanish</a:t>
            </a:r>
          </a:p>
          <a:p>
            <a:pPr marL="0" indent="0">
              <a:buNone/>
            </a:pPr>
            <a:endParaRPr lang="en-US" sz="2800" dirty="0" smtClean="0"/>
          </a:p>
          <a:p>
            <a:r>
              <a:rPr lang="en-US" sz="2800" dirty="0" smtClean="0"/>
              <a:t>French</a:t>
            </a:r>
          </a:p>
          <a:p>
            <a:endParaRPr lang="en-US" sz="2800" dirty="0" smtClean="0"/>
          </a:p>
          <a:p>
            <a:r>
              <a:rPr lang="en-US" sz="2800" dirty="0" smtClean="0"/>
              <a:t>German </a:t>
            </a:r>
            <a:r>
              <a:rPr lang="en-US" dirty="0" smtClean="0"/>
              <a:t>(Levels 3&amp;4 only)</a:t>
            </a:r>
          </a:p>
          <a:p>
            <a:endParaRPr lang="en-US" sz="2800" dirty="0" smtClean="0"/>
          </a:p>
          <a:p>
            <a:r>
              <a:rPr lang="en-US" sz="2800" dirty="0" smtClean="0"/>
              <a:t>Russian</a:t>
            </a:r>
          </a:p>
          <a:p>
            <a:pPr marL="0" indent="0">
              <a:buNone/>
            </a:pPr>
            <a:endParaRPr lang="en-US" sz="2800" dirty="0" smtClean="0"/>
          </a:p>
          <a:p>
            <a:r>
              <a:rPr lang="en-US" sz="2800" dirty="0" smtClean="0"/>
              <a:t>Japanese</a:t>
            </a:r>
          </a:p>
          <a:p>
            <a:pPr marL="0" indent="0">
              <a:buNone/>
            </a:pPr>
            <a:endParaRPr lang="en-US" sz="2800"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8734" y="933374"/>
            <a:ext cx="1295400" cy="8636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3148734" y="1993053"/>
            <a:ext cx="1344468" cy="89631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8734" y="3235769"/>
            <a:ext cx="1295400" cy="77724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24200" y="4450891"/>
            <a:ext cx="1271234" cy="794521"/>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24200" y="5562600"/>
            <a:ext cx="1279951" cy="86971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86600" y="1993052"/>
            <a:ext cx="1343420" cy="896313"/>
          </a:xfrm>
          <a:prstGeom prst="rect">
            <a:avLst/>
          </a:prstGeom>
        </p:spPr>
      </p:pic>
      <p:sp>
        <p:nvSpPr>
          <p:cNvPr id="11" name="Content Placeholder 2"/>
          <p:cNvSpPr txBox="1">
            <a:spLocks/>
          </p:cNvSpPr>
          <p:nvPr/>
        </p:nvSpPr>
        <p:spPr>
          <a:xfrm>
            <a:off x="5002066" y="990600"/>
            <a:ext cx="2438401" cy="563880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2800" dirty="0" smtClean="0"/>
          </a:p>
          <a:p>
            <a:pPr marL="0" indent="0">
              <a:buFont typeface="Wingdings 3" charset="2"/>
              <a:buNone/>
            </a:pPr>
            <a:endParaRPr lang="en-US" sz="2800" dirty="0" smtClean="0"/>
          </a:p>
          <a:p>
            <a:r>
              <a:rPr lang="en-US" sz="2800" dirty="0" smtClean="0"/>
              <a:t>Latin</a:t>
            </a:r>
          </a:p>
          <a:p>
            <a:endParaRPr lang="en-US" sz="2800" dirty="0" smtClean="0"/>
          </a:p>
          <a:p>
            <a:pPr marL="0" indent="0">
              <a:buNone/>
            </a:pPr>
            <a:endParaRPr lang="en-US" sz="2800" dirty="0" smtClean="0"/>
          </a:p>
          <a:p>
            <a:endParaRPr lang="en-US" sz="2800" dirty="0" smtClean="0"/>
          </a:p>
          <a:p>
            <a:r>
              <a:rPr lang="en-US" sz="2800" dirty="0" smtClean="0"/>
              <a:t>Chinese*</a:t>
            </a:r>
          </a:p>
          <a:p>
            <a:endParaRPr lang="en-US" sz="2800" dirty="0" smtClean="0"/>
          </a:p>
          <a:p>
            <a:pPr marL="0" indent="0">
              <a:buNone/>
            </a:pPr>
            <a:endParaRPr lang="en-US" sz="2800" dirty="0"/>
          </a:p>
          <a:p>
            <a:pPr marL="0" indent="0">
              <a:buNone/>
            </a:pPr>
            <a:r>
              <a:rPr lang="en-US" dirty="0" smtClean="0"/>
              <a:t>* Marshall Academy</a:t>
            </a:r>
          </a:p>
          <a:p>
            <a:pPr marL="0" indent="0">
              <a:buFont typeface="Wingdings 3" charset="2"/>
              <a:buNone/>
            </a:pPr>
            <a:endParaRPr lang="en-US" sz="2800" dirty="0" smtClean="0"/>
          </a:p>
          <a:p>
            <a:pPr marL="0" indent="0">
              <a:buNone/>
            </a:pPr>
            <a:endParaRPr lang="en-US" sz="2800" dirty="0" smtClean="0"/>
          </a:p>
          <a:p>
            <a:pPr marL="0" indent="0">
              <a:buFont typeface="Wingdings 3" charset="2"/>
              <a:buNone/>
            </a:pPr>
            <a:endParaRPr lang="en-US" sz="2800" dirty="0" smtClean="0"/>
          </a:p>
        </p:txBody>
      </p:sp>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086600" y="4114800"/>
            <a:ext cx="1326964" cy="870140"/>
          </a:xfrm>
          <a:prstGeom prst="rect">
            <a:avLst/>
          </a:prstGeom>
        </p:spPr>
      </p:pic>
    </p:spTree>
    <p:extLst>
      <p:ext uri="{BB962C8B-B14F-4D97-AF65-F5344CB8AC3E}">
        <p14:creationId xmlns:p14="http://schemas.microsoft.com/office/powerpoint/2010/main" val="31915877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6347714" cy="1320800"/>
          </a:xfrm>
        </p:spPr>
        <p:txBody>
          <a:bodyPr>
            <a:normAutofit/>
          </a:bodyPr>
          <a:lstStyle/>
          <a:p>
            <a:pPr algn="ctr"/>
            <a:r>
              <a:rPr lang="en-US" sz="3200" dirty="0" smtClean="0"/>
              <a:t>Humanities Electives</a:t>
            </a:r>
            <a:br>
              <a:rPr lang="en-US" sz="3200" dirty="0" smtClean="0"/>
            </a:br>
            <a:r>
              <a:rPr lang="en-US" sz="3200" dirty="0" smtClean="0"/>
              <a:t> Open to 9</a:t>
            </a:r>
            <a:r>
              <a:rPr lang="en-US" sz="3200" baseline="30000" dirty="0" smtClean="0"/>
              <a:t>th</a:t>
            </a:r>
            <a:r>
              <a:rPr lang="en-US" sz="3200" dirty="0" smtClean="0"/>
              <a:t> Graders</a:t>
            </a:r>
            <a:endParaRPr lang="en-US" sz="3200" dirty="0"/>
          </a:p>
        </p:txBody>
      </p:sp>
      <p:sp>
        <p:nvSpPr>
          <p:cNvPr id="3" name="Subtitle 2"/>
          <p:cNvSpPr>
            <a:spLocks noGrp="1"/>
          </p:cNvSpPr>
          <p:nvPr>
            <p:ph sz="half" idx="1"/>
          </p:nvPr>
        </p:nvSpPr>
        <p:spPr>
          <a:xfrm>
            <a:off x="457200" y="1752600"/>
            <a:ext cx="3657600" cy="1725611"/>
          </a:xfrm>
        </p:spPr>
        <p:txBody>
          <a:bodyPr>
            <a:normAutofit/>
          </a:bodyPr>
          <a:lstStyle/>
          <a:p>
            <a:pPr marL="457200" indent="-457200" algn="l">
              <a:buFont typeface="Arial" panose="020B0604020202020204" pitchFamily="34" charset="0"/>
              <a:buChar char="•"/>
            </a:pPr>
            <a:r>
              <a:rPr lang="en-US" sz="2700" dirty="0" smtClean="0"/>
              <a:t>Film Study</a:t>
            </a:r>
          </a:p>
          <a:p>
            <a:pPr marL="457200" indent="-457200" algn="l">
              <a:buFont typeface="Arial" panose="020B0604020202020204" pitchFamily="34" charset="0"/>
              <a:buChar char="•"/>
            </a:pPr>
            <a:r>
              <a:rPr lang="en-US" sz="2700" dirty="0" smtClean="0"/>
              <a:t>Forensics/Debate</a:t>
            </a:r>
          </a:p>
          <a:p>
            <a:pPr marL="457200" indent="-457200" algn="l">
              <a:buFont typeface="Arial" panose="020B0604020202020204" pitchFamily="34" charset="0"/>
              <a:buChar char="•"/>
            </a:pPr>
            <a:r>
              <a:rPr lang="en-US" sz="2700" dirty="0" smtClean="0"/>
              <a:t>Journalism 1</a:t>
            </a:r>
            <a:endParaRPr lang="en-US" sz="2700" dirty="0"/>
          </a:p>
        </p:txBody>
      </p:sp>
      <p:sp>
        <p:nvSpPr>
          <p:cNvPr id="4" name="Content Placeholder 3"/>
          <p:cNvSpPr>
            <a:spLocks noGrp="1"/>
          </p:cNvSpPr>
          <p:nvPr>
            <p:ph sz="half" idx="2"/>
          </p:nvPr>
        </p:nvSpPr>
        <p:spPr>
          <a:xfrm>
            <a:off x="4419600" y="1768764"/>
            <a:ext cx="3088110" cy="2944810"/>
          </a:xfrm>
        </p:spPr>
        <p:txBody>
          <a:bodyPr>
            <a:normAutofit/>
          </a:bodyPr>
          <a:lstStyle/>
          <a:p>
            <a:pPr>
              <a:buFont typeface="Arial" panose="020B0604020202020204" pitchFamily="34" charset="0"/>
              <a:buChar char="•"/>
            </a:pPr>
            <a:r>
              <a:rPr lang="en-US" sz="2700" dirty="0" smtClean="0"/>
              <a:t>World Religions/ Philosophy</a:t>
            </a:r>
          </a:p>
          <a:p>
            <a:pPr>
              <a:buFont typeface="Arial" panose="020B0604020202020204" pitchFamily="34" charset="0"/>
              <a:buChar char="•"/>
            </a:pPr>
            <a:r>
              <a:rPr lang="en-US" sz="2700" dirty="0" smtClean="0"/>
              <a:t>AP Human Geography</a:t>
            </a:r>
          </a:p>
          <a:p>
            <a:pPr>
              <a:buFont typeface="Arial" panose="020B0604020202020204" pitchFamily="34" charset="0"/>
              <a:buChar char="•"/>
            </a:pPr>
            <a:r>
              <a:rPr lang="en-US" sz="2700" dirty="0" smtClean="0"/>
              <a:t>Current Affairs/ Political Science</a:t>
            </a:r>
            <a:endParaRPr lang="en-US" sz="27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099" y="3733800"/>
            <a:ext cx="3981802" cy="2590800"/>
          </a:xfrm>
          <a:prstGeom prst="rect">
            <a:avLst/>
          </a:prstGeom>
        </p:spPr>
      </p:pic>
    </p:spTree>
    <p:extLst>
      <p:ext uri="{BB962C8B-B14F-4D97-AF65-F5344CB8AC3E}">
        <p14:creationId xmlns:p14="http://schemas.microsoft.com/office/powerpoint/2010/main" val="1309759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Administrators</a:t>
            </a:r>
            <a:endParaRPr lang="en-US" dirty="0"/>
          </a:p>
        </p:txBody>
      </p:sp>
      <p:sp>
        <p:nvSpPr>
          <p:cNvPr id="3" name="Content Placeholder 2"/>
          <p:cNvSpPr>
            <a:spLocks noGrp="1"/>
          </p:cNvSpPr>
          <p:nvPr>
            <p:ph idx="1"/>
          </p:nvPr>
        </p:nvSpPr>
        <p:spPr>
          <a:xfrm>
            <a:off x="609599" y="1295400"/>
            <a:ext cx="6347714" cy="4745963"/>
          </a:xfrm>
        </p:spPr>
        <p:txBody>
          <a:bodyPr/>
          <a:lstStyle/>
          <a:p>
            <a:endParaRPr lang="en-US" sz="2800" dirty="0" smtClean="0"/>
          </a:p>
          <a:p>
            <a:r>
              <a:rPr lang="en-US" sz="2800" dirty="0" smtClean="0"/>
              <a:t>Principal: Fred Amico</a:t>
            </a:r>
            <a:endParaRPr lang="en-US" dirty="0" smtClean="0"/>
          </a:p>
          <a:p>
            <a:endParaRPr lang="en-US" dirty="0" smtClean="0"/>
          </a:p>
          <a:p>
            <a:endParaRPr lang="en-US" dirty="0"/>
          </a:p>
          <a:p>
            <a:endParaRPr lang="en-US" dirty="0" smtClean="0"/>
          </a:p>
          <a:p>
            <a:r>
              <a:rPr lang="en-US" sz="2800" dirty="0" smtClean="0"/>
              <a:t>Assistant Principal: Mary Landis</a:t>
            </a:r>
          </a:p>
          <a:p>
            <a:pPr lvl="1"/>
            <a:r>
              <a:rPr lang="en-US" dirty="0" smtClean="0"/>
              <a:t>AP for the Class of 2022.</a:t>
            </a:r>
            <a:endParaRPr lang="en-US" dirty="0"/>
          </a:p>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093468"/>
            <a:ext cx="2133600" cy="2150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4"/>
          <a:stretch>
            <a:fillRect/>
          </a:stretch>
        </p:blipFill>
        <p:spPr>
          <a:xfrm>
            <a:off x="5729390" y="4191000"/>
            <a:ext cx="1647619" cy="2180952"/>
          </a:xfrm>
          <a:prstGeom prst="rect">
            <a:avLst/>
          </a:prstGeom>
        </p:spPr>
      </p:pic>
    </p:spTree>
    <p:extLst>
      <p:ext uri="{BB962C8B-B14F-4D97-AF65-F5344CB8AC3E}">
        <p14:creationId xmlns:p14="http://schemas.microsoft.com/office/powerpoint/2010/main" val="960434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6347714" cy="1320800"/>
          </a:xfrm>
        </p:spPr>
        <p:txBody>
          <a:bodyPr>
            <a:normAutofit/>
          </a:bodyPr>
          <a:lstStyle/>
          <a:p>
            <a:pPr algn="ctr"/>
            <a:r>
              <a:rPr lang="en-US" sz="3200" dirty="0" smtClean="0"/>
              <a:t>Performing Arts Electives</a:t>
            </a:r>
            <a:br>
              <a:rPr lang="en-US" sz="3200" dirty="0" smtClean="0"/>
            </a:br>
            <a:r>
              <a:rPr lang="en-US" sz="3200" dirty="0" smtClean="0"/>
              <a:t> Open to 9</a:t>
            </a:r>
            <a:r>
              <a:rPr lang="en-US" sz="3200" baseline="30000" dirty="0" smtClean="0"/>
              <a:t>th</a:t>
            </a:r>
            <a:r>
              <a:rPr lang="en-US" sz="3200" dirty="0" smtClean="0"/>
              <a:t> Graders</a:t>
            </a:r>
            <a:endParaRPr lang="en-US" sz="3200" dirty="0"/>
          </a:p>
        </p:txBody>
      </p:sp>
      <p:sp>
        <p:nvSpPr>
          <p:cNvPr id="3" name="Content Placeholder 2"/>
          <p:cNvSpPr>
            <a:spLocks noGrp="1"/>
          </p:cNvSpPr>
          <p:nvPr>
            <p:ph sz="half" idx="1"/>
          </p:nvPr>
        </p:nvSpPr>
        <p:spPr>
          <a:xfrm>
            <a:off x="457200" y="1600200"/>
            <a:ext cx="4191000" cy="4953000"/>
          </a:xfrm>
        </p:spPr>
        <p:txBody>
          <a:bodyPr>
            <a:noAutofit/>
          </a:bodyPr>
          <a:lstStyle/>
          <a:p>
            <a:r>
              <a:rPr lang="en-US" sz="2800" dirty="0" smtClean="0"/>
              <a:t>Band*</a:t>
            </a:r>
          </a:p>
          <a:p>
            <a:r>
              <a:rPr lang="en-US" sz="2800" dirty="0" smtClean="0"/>
              <a:t>Percussion Ensemble</a:t>
            </a:r>
          </a:p>
          <a:p>
            <a:r>
              <a:rPr lang="en-US" sz="2800" dirty="0" smtClean="0"/>
              <a:t>Jazz Ensemble (8</a:t>
            </a:r>
            <a:r>
              <a:rPr lang="en-US" sz="2800" baseline="30000" dirty="0" smtClean="0"/>
              <a:t>th</a:t>
            </a:r>
            <a:r>
              <a:rPr lang="en-US" sz="2800" dirty="0" smtClean="0"/>
              <a:t> </a:t>
            </a:r>
            <a:r>
              <a:rPr lang="en-US" sz="2800" dirty="0" err="1" smtClean="0"/>
              <a:t>pd</a:t>
            </a:r>
            <a:r>
              <a:rPr lang="en-US" sz="2800" dirty="0" smtClean="0"/>
              <a:t>)</a:t>
            </a:r>
          </a:p>
          <a:p>
            <a:r>
              <a:rPr lang="en-US" sz="2800" dirty="0" smtClean="0"/>
              <a:t>Mixed Ensemble</a:t>
            </a:r>
          </a:p>
          <a:p>
            <a:r>
              <a:rPr lang="en-US" sz="2800" dirty="0" smtClean="0"/>
              <a:t>Music Theory</a:t>
            </a:r>
          </a:p>
          <a:p>
            <a:r>
              <a:rPr lang="en-US" sz="2800" dirty="0" smtClean="0"/>
              <a:t>Orchestra*</a:t>
            </a:r>
          </a:p>
          <a:p>
            <a:r>
              <a:rPr lang="en-US" sz="2800" dirty="0" smtClean="0"/>
              <a:t>Choir</a:t>
            </a:r>
            <a:endParaRPr lang="en-US" sz="3200" dirty="0"/>
          </a:p>
          <a:p>
            <a:pPr marL="0" indent="0">
              <a:buNone/>
            </a:pPr>
            <a:r>
              <a:rPr lang="en-US" sz="3200" dirty="0" smtClean="0"/>
              <a:t>	</a:t>
            </a:r>
            <a:r>
              <a:rPr lang="en-US" sz="2800" dirty="0" smtClean="0"/>
              <a:t>* Audition required</a:t>
            </a:r>
          </a:p>
        </p:txBody>
      </p:sp>
      <p:sp>
        <p:nvSpPr>
          <p:cNvPr id="4" name="Content Placeholder 3"/>
          <p:cNvSpPr>
            <a:spLocks noGrp="1"/>
          </p:cNvSpPr>
          <p:nvPr>
            <p:ph sz="half" idx="2"/>
          </p:nvPr>
        </p:nvSpPr>
        <p:spPr>
          <a:xfrm>
            <a:off x="4608090" y="1605627"/>
            <a:ext cx="3088110" cy="3880773"/>
          </a:xfrm>
        </p:spPr>
        <p:txBody>
          <a:bodyPr>
            <a:normAutofit/>
          </a:bodyPr>
          <a:lstStyle/>
          <a:p>
            <a:r>
              <a:rPr lang="en-US" sz="2800" dirty="0" smtClean="0"/>
              <a:t>Theater Arts 1</a:t>
            </a:r>
          </a:p>
          <a:p>
            <a:r>
              <a:rPr lang="en-US" sz="2800" dirty="0" smtClean="0"/>
              <a:t>Tech Theater 1</a:t>
            </a:r>
          </a:p>
          <a:p>
            <a:r>
              <a:rPr lang="en-US" sz="2800" dirty="0" smtClean="0"/>
              <a:t>Broadcast Journalism </a:t>
            </a:r>
            <a:endParaRPr lang="en-US"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4076700"/>
            <a:ext cx="3335199" cy="2247900"/>
          </a:xfrm>
          <a:prstGeom prst="rect">
            <a:avLst/>
          </a:prstGeom>
        </p:spPr>
      </p:pic>
    </p:spTree>
    <p:extLst>
      <p:ext uri="{BB962C8B-B14F-4D97-AF65-F5344CB8AC3E}">
        <p14:creationId xmlns:p14="http://schemas.microsoft.com/office/powerpoint/2010/main" val="600201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6347714" cy="1320800"/>
          </a:xfrm>
        </p:spPr>
        <p:txBody>
          <a:bodyPr>
            <a:normAutofit/>
          </a:bodyPr>
          <a:lstStyle/>
          <a:p>
            <a:pPr algn="ctr"/>
            <a:r>
              <a:rPr lang="en-US" sz="3200" dirty="0" smtClean="0"/>
              <a:t>Fine Arts Electives </a:t>
            </a:r>
            <a:br>
              <a:rPr lang="en-US" sz="3200" dirty="0" smtClean="0"/>
            </a:br>
            <a:r>
              <a:rPr lang="en-US" sz="3200" dirty="0" smtClean="0"/>
              <a:t>Open to 9</a:t>
            </a:r>
            <a:r>
              <a:rPr lang="en-US" sz="3200" baseline="30000" dirty="0" smtClean="0"/>
              <a:t>th</a:t>
            </a:r>
            <a:r>
              <a:rPr lang="en-US" sz="3200" dirty="0" smtClean="0"/>
              <a:t> Graders</a:t>
            </a:r>
            <a:endParaRPr lang="en-US" sz="3200" dirty="0"/>
          </a:p>
        </p:txBody>
      </p:sp>
      <p:sp>
        <p:nvSpPr>
          <p:cNvPr id="3" name="Content Placeholder 2"/>
          <p:cNvSpPr>
            <a:spLocks noGrp="1"/>
          </p:cNvSpPr>
          <p:nvPr>
            <p:ph sz="half" idx="1"/>
          </p:nvPr>
        </p:nvSpPr>
        <p:spPr>
          <a:xfrm>
            <a:off x="457200" y="1600200"/>
            <a:ext cx="6500114" cy="3124200"/>
          </a:xfrm>
        </p:spPr>
        <p:txBody>
          <a:bodyPr>
            <a:noAutofit/>
          </a:bodyPr>
          <a:lstStyle/>
          <a:p>
            <a:r>
              <a:rPr lang="en-US" sz="2800" dirty="0" smtClean="0"/>
              <a:t>Studio Art &amp; Design 1</a:t>
            </a:r>
          </a:p>
          <a:p>
            <a:r>
              <a:rPr lang="en-US" sz="2800" dirty="0" smtClean="0"/>
              <a:t>Digital Design 1</a:t>
            </a:r>
          </a:p>
          <a:p>
            <a:r>
              <a:rPr lang="en-US" sz="2800" dirty="0" smtClean="0"/>
              <a:t>Photography 1</a:t>
            </a:r>
          </a:p>
          <a:p>
            <a:r>
              <a:rPr lang="en-US" sz="2800" dirty="0" smtClean="0"/>
              <a:t>Photojournalism 1</a:t>
            </a:r>
          </a:p>
          <a:p>
            <a:r>
              <a:rPr lang="en-US" sz="2800" dirty="0" smtClean="0"/>
              <a:t>Ceramics 1/Sculpture 1</a:t>
            </a:r>
          </a:p>
          <a:p>
            <a:pPr marL="0" indent="0">
              <a:buNone/>
            </a:pPr>
            <a:endParaRPr lang="en-US" sz="28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0914" y="3585845"/>
            <a:ext cx="3352800" cy="2277110"/>
          </a:xfrm>
          <a:prstGeom prst="rect">
            <a:avLst/>
          </a:prstGeom>
        </p:spPr>
      </p:pic>
    </p:spTree>
    <p:extLst>
      <p:ext uri="{BB962C8B-B14F-4D97-AF65-F5344CB8AC3E}">
        <p14:creationId xmlns:p14="http://schemas.microsoft.com/office/powerpoint/2010/main" val="3454067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934200" cy="1219200"/>
          </a:xfrm>
        </p:spPr>
        <p:txBody>
          <a:bodyPr>
            <a:noAutofit/>
          </a:bodyPr>
          <a:lstStyle/>
          <a:p>
            <a:pPr algn="ctr"/>
            <a:r>
              <a:rPr lang="en-US" sz="3200" dirty="0" smtClean="0">
                <a:ea typeface="Adobe Gothic Std B" pitchFamily="34" charset="-128"/>
              </a:rPr>
              <a:t>CTE:  </a:t>
            </a:r>
            <a:r>
              <a:rPr lang="en-US" sz="3200" dirty="0" smtClean="0"/>
              <a:t>Career &amp; Technology Education Electives</a:t>
            </a:r>
            <a:endParaRPr lang="en-US" sz="3200" dirty="0"/>
          </a:p>
        </p:txBody>
      </p:sp>
      <p:sp>
        <p:nvSpPr>
          <p:cNvPr id="3" name="Content Placeholder 2"/>
          <p:cNvSpPr>
            <a:spLocks noGrp="1"/>
          </p:cNvSpPr>
          <p:nvPr>
            <p:ph idx="1"/>
          </p:nvPr>
        </p:nvSpPr>
        <p:spPr>
          <a:xfrm>
            <a:off x="152400" y="1219200"/>
            <a:ext cx="8229600" cy="5257800"/>
          </a:xfrm>
        </p:spPr>
        <p:txBody>
          <a:bodyPr>
            <a:noAutofit/>
          </a:bodyPr>
          <a:lstStyle/>
          <a:p>
            <a:pPr marL="0" indent="0">
              <a:buNone/>
            </a:pPr>
            <a:endParaRPr lang="en-US" sz="2800" b="1" dirty="0" smtClean="0">
              <a:solidFill>
                <a:srgbClr val="000099"/>
              </a:solidFill>
              <a:latin typeface="+mj-lt"/>
              <a:ea typeface="Adobe Gothic Std B" pitchFamily="34" charset="-128"/>
            </a:endParaRPr>
          </a:p>
          <a:p>
            <a:r>
              <a:rPr lang="en-US" sz="2800" dirty="0" smtClean="0">
                <a:solidFill>
                  <a:schemeClr val="tx1"/>
                </a:solidFill>
                <a:latin typeface="+mj-lt"/>
                <a:ea typeface="Adobe Gothic Std B" pitchFamily="34" charset="-128"/>
              </a:rPr>
              <a:t>Intro to Marketing </a:t>
            </a:r>
          </a:p>
          <a:p>
            <a:r>
              <a:rPr lang="en-US" sz="2800" dirty="0" smtClean="0">
                <a:solidFill>
                  <a:schemeClr val="tx1"/>
                </a:solidFill>
                <a:latin typeface="+mj-lt"/>
                <a:ea typeface="Adobe Gothic Std B" pitchFamily="34" charset="-128"/>
              </a:rPr>
              <a:t>Intro to Marketing </a:t>
            </a:r>
            <a:r>
              <a:rPr lang="en-US" sz="2800" dirty="0">
                <a:solidFill>
                  <a:schemeClr val="tx1"/>
                </a:solidFill>
                <a:latin typeface="+mj-lt"/>
                <a:ea typeface="Adobe Gothic Std B" pitchFamily="34" charset="-128"/>
              </a:rPr>
              <a:t>-</a:t>
            </a:r>
            <a:r>
              <a:rPr lang="en-US" sz="2800" dirty="0" smtClean="0">
                <a:solidFill>
                  <a:schemeClr val="tx1"/>
                </a:solidFill>
                <a:latin typeface="+mj-lt"/>
                <a:ea typeface="Adobe Gothic Std B" pitchFamily="34" charset="-128"/>
              </a:rPr>
              <a:t> Fashion Emphasis</a:t>
            </a:r>
          </a:p>
          <a:p>
            <a:r>
              <a:rPr lang="en-US" sz="2800" dirty="0" smtClean="0">
                <a:solidFill>
                  <a:schemeClr val="tx1"/>
                </a:solidFill>
                <a:latin typeface="+mj-lt"/>
                <a:ea typeface="Adobe Gothic Std B" pitchFamily="34" charset="-128"/>
              </a:rPr>
              <a:t>Programming</a:t>
            </a:r>
          </a:p>
          <a:p>
            <a:r>
              <a:rPr lang="en-US" sz="2800" dirty="0" smtClean="0">
                <a:solidFill>
                  <a:schemeClr val="tx1"/>
                </a:solidFill>
                <a:latin typeface="+mj-lt"/>
                <a:ea typeface="Adobe Gothic Std B" pitchFamily="34" charset="-128"/>
              </a:rPr>
              <a:t>Info Systems</a:t>
            </a:r>
          </a:p>
          <a:p>
            <a:r>
              <a:rPr lang="en-US" sz="2800" dirty="0" smtClean="0">
                <a:solidFill>
                  <a:schemeClr val="tx1"/>
                </a:solidFill>
                <a:latin typeface="+mj-lt"/>
                <a:ea typeface="Adobe Gothic Std B" pitchFamily="34" charset="-128"/>
              </a:rPr>
              <a:t>Design and Technology</a:t>
            </a:r>
          </a:p>
          <a:p>
            <a:r>
              <a:rPr lang="en-US" sz="2800" dirty="0" smtClean="0">
                <a:solidFill>
                  <a:schemeClr val="tx1"/>
                </a:solidFill>
                <a:latin typeface="+mj-lt"/>
                <a:ea typeface="Adobe Gothic Std B" pitchFamily="34" charset="-128"/>
              </a:rPr>
              <a:t>STEM Design</a:t>
            </a:r>
            <a:endParaRPr lang="en-US" sz="2800" dirty="0">
              <a:solidFill>
                <a:schemeClr val="tx1"/>
              </a:solidFill>
              <a:latin typeface="+mj-lt"/>
              <a:ea typeface="Adobe Gothic Std B" pitchFamily="34" charset="-128"/>
            </a:endParaRPr>
          </a:p>
          <a:p>
            <a:pPr marL="0" indent="0" algn="ctr">
              <a:buNone/>
            </a:pPr>
            <a:r>
              <a:rPr lang="en-US" sz="2400" dirty="0" smtClean="0">
                <a:solidFill>
                  <a:schemeClr val="tx1"/>
                </a:solidFill>
                <a:latin typeface="+mj-lt"/>
                <a:ea typeface="Adobe Gothic Std B" pitchFamily="34" charset="-128"/>
                <a:cs typeface="David" panose="020E0502060401010101" pitchFamily="34" charset="-79"/>
              </a:rPr>
              <a:t>**An Industry Certification Exam is offered with each of these courses.</a:t>
            </a:r>
            <a:endParaRPr lang="en-US" sz="2400" dirty="0">
              <a:solidFill>
                <a:schemeClr val="tx1"/>
              </a:solidFill>
              <a:latin typeface="+mj-lt"/>
              <a:ea typeface="Adobe Gothic Std B" pitchFamily="34" charset="-128"/>
              <a:cs typeface="David" panose="020E0502060401010101" pitchFamily="34" charset="-79"/>
            </a:endParaRPr>
          </a:p>
          <a:p>
            <a:endParaRPr lang="en-US" sz="2800" b="1" dirty="0" smtClean="0">
              <a:solidFill>
                <a:srgbClr val="49224A"/>
              </a:solidFill>
              <a:latin typeface="+mj-lt"/>
              <a:cs typeface="David" panose="020E0502060401010101" pitchFamily="34" charset="-79"/>
            </a:endParaRPr>
          </a:p>
          <a:p>
            <a:pPr marL="0" indent="0">
              <a:buNone/>
            </a:pPr>
            <a:endParaRPr lang="en-US" sz="2800" dirty="0">
              <a:latin typeface="+mj-lt"/>
            </a:endParaRPr>
          </a:p>
        </p:txBody>
      </p:sp>
    </p:spTree>
    <p:extLst>
      <p:ext uri="{BB962C8B-B14F-4D97-AF65-F5344CB8AC3E}">
        <p14:creationId xmlns:p14="http://schemas.microsoft.com/office/powerpoint/2010/main" val="11026535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Should I </a:t>
            </a:r>
            <a:r>
              <a:rPr lang="en-US" dirty="0"/>
              <a:t>T</a:t>
            </a:r>
            <a:r>
              <a:rPr lang="en-US" dirty="0" smtClean="0"/>
              <a:t>ake Honors </a:t>
            </a:r>
            <a:r>
              <a:rPr lang="en-US" dirty="0"/>
              <a:t>C</a:t>
            </a:r>
            <a:r>
              <a:rPr lang="en-US" dirty="0" smtClean="0"/>
              <a:t>lasses?</a:t>
            </a:r>
            <a:endParaRPr lang="en-US" dirty="0"/>
          </a:p>
        </p:txBody>
      </p:sp>
      <p:sp>
        <p:nvSpPr>
          <p:cNvPr id="3" name="Content Placeholder 2"/>
          <p:cNvSpPr>
            <a:spLocks noGrp="1"/>
          </p:cNvSpPr>
          <p:nvPr>
            <p:ph idx="1"/>
          </p:nvPr>
        </p:nvSpPr>
        <p:spPr>
          <a:xfrm>
            <a:off x="609599" y="1219200"/>
            <a:ext cx="6347714" cy="4261773"/>
          </a:xfrm>
        </p:spPr>
        <p:txBody>
          <a:bodyPr>
            <a:noAutofit/>
          </a:bodyPr>
          <a:lstStyle/>
          <a:p>
            <a:r>
              <a:rPr lang="en-US" sz="2800" dirty="0" smtClean="0"/>
              <a:t>Am I making an A or B+ in the corresponding middle school course?</a:t>
            </a:r>
          </a:p>
          <a:p>
            <a:r>
              <a:rPr lang="en-US" sz="2800" dirty="0" smtClean="0"/>
              <a:t>Am I intellectually curious?</a:t>
            </a:r>
          </a:p>
          <a:p>
            <a:r>
              <a:rPr lang="en-US" sz="2800" dirty="0" smtClean="0"/>
              <a:t>Do I have an interest/passion for the subject?</a:t>
            </a:r>
          </a:p>
          <a:p>
            <a:r>
              <a:rPr lang="en-US" sz="2800" dirty="0" smtClean="0"/>
              <a:t>Do I do my homework on a daily basis without much supervision?</a:t>
            </a:r>
          </a:p>
          <a:p>
            <a:r>
              <a:rPr lang="en-US" sz="2800" dirty="0" smtClean="0"/>
              <a:t>Do I have an out of school schedule that will allow more time to focus on school work?</a:t>
            </a:r>
          </a:p>
          <a:p>
            <a:r>
              <a:rPr lang="en-US" sz="2800" dirty="0" smtClean="0"/>
              <a:t>Love to read </a:t>
            </a:r>
            <a:r>
              <a:rPr lang="en-US" sz="2800" dirty="0"/>
              <a:t>(</a:t>
            </a:r>
            <a:r>
              <a:rPr lang="en-US" sz="2800" dirty="0" smtClean="0"/>
              <a:t>Humanities)</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6200"/>
            <a:ext cx="6347713" cy="1320800"/>
          </a:xfrm>
        </p:spPr>
        <p:txBody>
          <a:bodyPr>
            <a:normAutofit/>
          </a:bodyPr>
          <a:lstStyle/>
          <a:p>
            <a:r>
              <a:rPr lang="en-US" dirty="0" smtClean="0"/>
              <a:t>Should I </a:t>
            </a:r>
            <a:r>
              <a:rPr lang="en-US" dirty="0"/>
              <a:t>T</a:t>
            </a:r>
            <a:r>
              <a:rPr lang="en-US" dirty="0" smtClean="0"/>
              <a:t>ake an AP Class?</a:t>
            </a:r>
            <a:endParaRPr lang="en-US" dirty="0"/>
          </a:p>
        </p:txBody>
      </p:sp>
      <p:sp>
        <p:nvSpPr>
          <p:cNvPr id="3" name="Content Placeholder 2"/>
          <p:cNvSpPr>
            <a:spLocks noGrp="1"/>
          </p:cNvSpPr>
          <p:nvPr>
            <p:ph idx="1"/>
          </p:nvPr>
        </p:nvSpPr>
        <p:spPr>
          <a:xfrm>
            <a:off x="609599" y="691227"/>
            <a:ext cx="6347714" cy="3880773"/>
          </a:xfrm>
        </p:spPr>
        <p:txBody>
          <a:bodyPr>
            <a:noAutofit/>
          </a:bodyPr>
          <a:lstStyle/>
          <a:p>
            <a:r>
              <a:rPr lang="en-US" sz="2000" dirty="0" smtClean="0"/>
              <a:t>Expect 1-2 hours of homework per class, and the workload of a college course</a:t>
            </a:r>
          </a:p>
          <a:p>
            <a:r>
              <a:rPr lang="en-US" sz="2000" dirty="0" smtClean="0"/>
              <a:t>Essential Skills: </a:t>
            </a:r>
          </a:p>
          <a:p>
            <a:pPr lvl="2"/>
            <a:r>
              <a:rPr lang="en-US" sz="2000" dirty="0" smtClean="0"/>
              <a:t>Critical Thinking</a:t>
            </a:r>
          </a:p>
          <a:p>
            <a:pPr lvl="2"/>
            <a:r>
              <a:rPr lang="en-US" sz="2000" dirty="0" smtClean="0"/>
              <a:t>Excellent Reading &amp; Writing Skills</a:t>
            </a:r>
          </a:p>
          <a:p>
            <a:pPr lvl="2"/>
            <a:r>
              <a:rPr lang="en-US" sz="2000" dirty="0" smtClean="0"/>
              <a:t>Self-motivated work ethic</a:t>
            </a:r>
          </a:p>
          <a:p>
            <a:r>
              <a:rPr lang="en-US" sz="2000" dirty="0" smtClean="0"/>
              <a:t>Pace of the course – Material presented at an accelerated pace, often with expectation of student learning additional material outside class</a:t>
            </a:r>
          </a:p>
          <a:p>
            <a:r>
              <a:rPr lang="en-US" sz="2000" dirty="0" smtClean="0"/>
              <a:t>Is it better to get an “A” in a standard class or a “B” in an AP or Honors Class class?</a:t>
            </a:r>
          </a:p>
          <a:p>
            <a:pPr lvl="1"/>
            <a:r>
              <a:rPr lang="en-US" dirty="0" smtClean="0"/>
              <a:t>Generally, students who can earn a “B” or above in an AP class should consider taking the AP class. A “B” in an AP class amounts to a 4.0 weighted GPA and a stronger schedule.</a:t>
            </a:r>
          </a:p>
          <a:p>
            <a:pPr lvl="1"/>
            <a:r>
              <a:rPr lang="en-US" dirty="0" smtClean="0"/>
              <a:t>A “B” in an honors course amounts to a 3.5 weighted GPA with a stronger schedule whereas an “A” in a regular class is a 4.0 GPA.</a:t>
            </a:r>
            <a:endParaRPr lang="en-US" dirty="0"/>
          </a:p>
        </p:txBody>
      </p:sp>
    </p:spTree>
    <p:extLst>
      <p:ext uri="{BB962C8B-B14F-4D97-AF65-F5344CB8AC3E}">
        <p14:creationId xmlns:p14="http://schemas.microsoft.com/office/powerpoint/2010/main" val="1454056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7086601" cy="609600"/>
          </a:xfrm>
        </p:spPr>
        <p:txBody>
          <a:bodyPr>
            <a:normAutofit/>
          </a:bodyPr>
          <a:lstStyle/>
          <a:p>
            <a:pPr algn="ctr"/>
            <a:r>
              <a:rPr lang="en-US" sz="2800" dirty="0" smtClean="0"/>
              <a:t>Honors/AP Classes – Grade Weighting</a:t>
            </a:r>
            <a:endParaRPr lang="en-US" sz="2800" dirty="0"/>
          </a:p>
        </p:txBody>
      </p:sp>
      <p:sp>
        <p:nvSpPr>
          <p:cNvPr id="3" name="Content Placeholder 2"/>
          <p:cNvSpPr>
            <a:spLocks noGrp="1"/>
          </p:cNvSpPr>
          <p:nvPr>
            <p:ph idx="1"/>
          </p:nvPr>
        </p:nvSpPr>
        <p:spPr>
          <a:xfrm>
            <a:off x="762000" y="1143000"/>
            <a:ext cx="5738113" cy="2819400"/>
          </a:xfrm>
        </p:spPr>
        <p:txBody>
          <a:bodyPr>
            <a:noAutofit/>
          </a:bodyPr>
          <a:lstStyle/>
          <a:p>
            <a:r>
              <a:rPr lang="en-US" sz="2400" u="sng" dirty="0" smtClean="0"/>
              <a:t>Honors Classes</a:t>
            </a:r>
            <a:r>
              <a:rPr lang="en-US" sz="2400" dirty="0" smtClean="0"/>
              <a:t> add an additional GPA weight of .5 to a student’s grade on their transcript.  Example – An A in English 9 is worth 4.0 points, whereas an A in English 9 HN is worth 4.5</a:t>
            </a:r>
          </a:p>
          <a:p>
            <a:pPr marL="0" indent="0">
              <a:buNone/>
            </a:pPr>
            <a:endParaRPr lang="en-US" sz="2400" dirty="0" smtClean="0"/>
          </a:p>
          <a:p>
            <a:r>
              <a:rPr lang="en-US" sz="2400" u="sng" dirty="0" smtClean="0"/>
              <a:t>AP Classes</a:t>
            </a:r>
            <a:r>
              <a:rPr lang="en-US" sz="2400" dirty="0" smtClean="0"/>
              <a:t> add an additional GPA weight of 1.0 to a student’s grade on their transcript.  Example </a:t>
            </a:r>
            <a:r>
              <a:rPr lang="en-US" sz="2400" dirty="0"/>
              <a:t>– </a:t>
            </a:r>
            <a:r>
              <a:rPr lang="en-US" sz="2400" dirty="0" smtClean="0"/>
              <a:t>An </a:t>
            </a:r>
            <a:r>
              <a:rPr lang="en-US" sz="2400" dirty="0"/>
              <a:t>A </a:t>
            </a:r>
            <a:r>
              <a:rPr lang="en-US" sz="2400" dirty="0" smtClean="0"/>
              <a:t>in Film Study is worth  </a:t>
            </a:r>
            <a:r>
              <a:rPr lang="en-US" sz="2400" dirty="0"/>
              <a:t>4.0 </a:t>
            </a:r>
            <a:r>
              <a:rPr lang="en-US" sz="2400" dirty="0" smtClean="0"/>
              <a:t>points, whereas </a:t>
            </a:r>
            <a:r>
              <a:rPr lang="en-US" sz="2400" dirty="0"/>
              <a:t>an A in </a:t>
            </a:r>
            <a:r>
              <a:rPr lang="en-US" sz="2400" dirty="0" smtClean="0"/>
              <a:t>AP Human Geography </a:t>
            </a:r>
            <a:r>
              <a:rPr lang="en-US" sz="2400" dirty="0"/>
              <a:t>is </a:t>
            </a:r>
            <a:r>
              <a:rPr lang="en-US" sz="2400" dirty="0" smtClean="0"/>
              <a:t>worth 5.0</a:t>
            </a:r>
          </a:p>
          <a:p>
            <a:endParaRPr lang="en-US" sz="2400" dirty="0"/>
          </a:p>
          <a:p>
            <a:endParaRPr lang="en-US" sz="2400" dirty="0"/>
          </a:p>
        </p:txBody>
      </p:sp>
    </p:spTree>
    <p:extLst>
      <p:ext uri="{BB962C8B-B14F-4D97-AF65-F5344CB8AC3E}">
        <p14:creationId xmlns:p14="http://schemas.microsoft.com/office/powerpoint/2010/main" val="11940909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about appropriate placement for 9</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sz="3200" dirty="0" smtClean="0"/>
          </a:p>
          <a:p>
            <a:pPr>
              <a:buNone/>
            </a:pPr>
            <a:r>
              <a:rPr lang="en-US" sz="3200" dirty="0" smtClean="0"/>
              <a:t>  Talk with your middle school teachers and counselors.</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normAutofit/>
          </a:bodyPr>
          <a:lstStyle/>
          <a:p>
            <a:r>
              <a:rPr lang="en-US" sz="3200" dirty="0" smtClean="0"/>
              <a:t>High School Counts – Even Now!</a:t>
            </a:r>
            <a:endParaRPr lang="en-US" sz="3200" dirty="0"/>
          </a:p>
        </p:txBody>
      </p:sp>
      <p:sp>
        <p:nvSpPr>
          <p:cNvPr id="3" name="Content Placeholder 2"/>
          <p:cNvSpPr>
            <a:spLocks noGrp="1"/>
          </p:cNvSpPr>
          <p:nvPr>
            <p:ph idx="1"/>
          </p:nvPr>
        </p:nvSpPr>
        <p:spPr>
          <a:xfrm>
            <a:off x="609599" y="1752600"/>
            <a:ext cx="6347714" cy="3097210"/>
          </a:xfrm>
        </p:spPr>
        <p:txBody>
          <a:bodyPr>
            <a:normAutofit/>
          </a:bodyPr>
          <a:lstStyle/>
          <a:p>
            <a:r>
              <a:rPr lang="en-US" sz="2400" dirty="0" smtClean="0"/>
              <a:t>Many Class of 2022 students are already earning grades that will appear on their high school transcripts. </a:t>
            </a:r>
          </a:p>
          <a:p>
            <a:r>
              <a:rPr lang="en-US" sz="2400" dirty="0" smtClean="0"/>
              <a:t>Expunging a course and grade. </a:t>
            </a:r>
          </a:p>
          <a:p>
            <a:r>
              <a:rPr lang="en-US" sz="2400" dirty="0" smtClean="0"/>
              <a:t>Retaking a course</a:t>
            </a:r>
          </a:p>
          <a:p>
            <a:r>
              <a:rPr lang="en-US" sz="2400" dirty="0" smtClean="0"/>
              <a:t>Summer School </a:t>
            </a:r>
            <a:endParaRPr lang="en-US" sz="2400" dirty="0"/>
          </a:p>
        </p:txBody>
      </p:sp>
    </p:spTree>
    <p:extLst>
      <p:ext uri="{BB962C8B-B14F-4D97-AF65-F5344CB8AC3E}">
        <p14:creationId xmlns:p14="http://schemas.microsoft.com/office/powerpoint/2010/main" val="803265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287" y="152400"/>
            <a:ext cx="6347713" cy="1320800"/>
          </a:xfrm>
        </p:spPr>
        <p:txBody>
          <a:bodyPr>
            <a:normAutofit/>
          </a:bodyPr>
          <a:lstStyle/>
          <a:p>
            <a:r>
              <a:rPr lang="en-US" dirty="0" smtClean="0"/>
              <a:t>Keys to High School Success</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134413" y="848518"/>
            <a:ext cx="1526999" cy="124936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graphicFrame>
        <p:nvGraphicFramePr>
          <p:cNvPr id="7" name="Content Placeholder 6"/>
          <p:cNvGraphicFramePr>
            <a:graphicFrameLocks noGrp="1"/>
          </p:cNvGraphicFramePr>
          <p:nvPr>
            <p:ph idx="1"/>
            <p:extLst>
              <p:ext uri="{D42A27DB-BD31-4B8C-83A1-F6EECF244321}">
                <p14:modId xmlns:p14="http://schemas.microsoft.com/office/powerpoint/2010/main" val="3266552466"/>
              </p:ext>
            </p:extLst>
          </p:nvPr>
        </p:nvGraphicFramePr>
        <p:xfrm>
          <a:off x="609601" y="2169318"/>
          <a:ext cx="6500425" cy="30432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Rectangle 7"/>
          <p:cNvSpPr/>
          <p:nvPr/>
        </p:nvSpPr>
        <p:spPr>
          <a:xfrm>
            <a:off x="1676400" y="5456872"/>
            <a:ext cx="6172200" cy="923330"/>
          </a:xfrm>
          <a:prstGeom prst="rect">
            <a:avLst/>
          </a:prstGeom>
        </p:spPr>
        <p:txBody>
          <a:bodyPr wrap="square">
            <a:spAutoFit/>
          </a:bodyPr>
          <a:lstStyle/>
          <a:p>
            <a:pPr marL="285750" indent="-285750">
              <a:buFont typeface="Arial" panose="020B0604020202020204" pitchFamily="34" charset="0"/>
              <a:buChar char="•"/>
            </a:pPr>
            <a:r>
              <a:rPr lang="en-US" dirty="0" smtClean="0"/>
              <a:t>Program/Resource for Freshmen:                           Freshman Transition, Langley Link Program</a:t>
            </a:r>
          </a:p>
          <a:p>
            <a:endParaRPr lang="en-US" dirty="0"/>
          </a:p>
        </p:txBody>
      </p:sp>
    </p:spTree>
    <p:extLst>
      <p:ext uri="{BB962C8B-B14F-4D97-AF65-F5344CB8AC3E}">
        <p14:creationId xmlns:p14="http://schemas.microsoft.com/office/powerpoint/2010/main" val="514027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990600"/>
            <a:ext cx="7315200" cy="5105400"/>
          </a:xfrm>
          <a:prstGeom prst="rect">
            <a:avLst/>
          </a:prstGeom>
          <a:solidFill>
            <a:srgbClr val="E0F08E"/>
          </a:solidFill>
          <a:ln w="76200" cap="rnd" cmpd="sng" algn="ctr">
            <a:solidFill>
              <a:srgbClr val="00B050"/>
            </a:solidFill>
            <a:prstDash val="solid"/>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82500" lnSpcReduction="20000"/>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buClr>
                <a:srgbClr val="00B050"/>
              </a:buClr>
            </a:pPr>
            <a:r>
              <a:rPr lang="en-US" sz="2000" dirty="0" smtClean="0"/>
              <a:t/>
            </a:r>
            <a:br>
              <a:rPr lang="en-US" sz="2000" dirty="0" smtClean="0"/>
            </a:br>
            <a:r>
              <a:rPr lang="en-US" u="sng" dirty="0" smtClean="0">
                <a:solidFill>
                  <a:srgbClr val="00682F"/>
                </a:solidFill>
              </a:rPr>
              <a:t>Sports &amp; Clubs </a:t>
            </a:r>
          </a:p>
          <a:p>
            <a:pPr algn="ctr">
              <a:buClr>
                <a:srgbClr val="00B050"/>
              </a:buClr>
            </a:pPr>
            <a:r>
              <a:rPr lang="en-US" dirty="0" smtClean="0">
                <a:solidFill>
                  <a:srgbClr val="00682F"/>
                </a:solidFill>
              </a:rPr>
              <a:t/>
            </a:r>
            <a:br>
              <a:rPr lang="en-US" dirty="0" smtClean="0">
                <a:solidFill>
                  <a:srgbClr val="00682F"/>
                </a:solidFill>
              </a:rPr>
            </a:br>
            <a:r>
              <a:rPr lang="en-US" sz="1200" dirty="0" smtClean="0">
                <a:solidFill>
                  <a:srgbClr val="00682F"/>
                </a:solidFill>
              </a:rPr>
              <a:t> </a:t>
            </a:r>
            <a:r>
              <a:rPr lang="en-US" dirty="0" smtClean="0">
                <a:solidFill>
                  <a:srgbClr val="00682F"/>
                </a:solidFill>
              </a:rPr>
              <a:t/>
            </a:r>
            <a:br>
              <a:rPr lang="en-US" dirty="0" smtClean="0">
                <a:solidFill>
                  <a:srgbClr val="00682F"/>
                </a:solidFill>
              </a:rPr>
            </a:br>
            <a:r>
              <a:rPr lang="en-US" dirty="0" smtClean="0">
                <a:solidFill>
                  <a:srgbClr val="00682F"/>
                </a:solidFill>
              </a:rPr>
              <a:t>2018-2019 Sports Tryout Dates </a:t>
            </a:r>
            <a:r>
              <a:rPr lang="en-US" sz="1200" dirty="0" smtClean="0">
                <a:solidFill>
                  <a:srgbClr val="00682F"/>
                </a:solidFill>
              </a:rPr>
              <a:t> </a:t>
            </a:r>
            <a:br>
              <a:rPr lang="en-US" sz="1200" dirty="0" smtClean="0">
                <a:solidFill>
                  <a:srgbClr val="00682F"/>
                </a:solidFill>
              </a:rPr>
            </a:br>
            <a:r>
              <a:rPr lang="en-US" sz="1200" dirty="0" smtClean="0">
                <a:solidFill>
                  <a:srgbClr val="00682F"/>
                </a:solidFill>
              </a:rPr>
              <a:t/>
            </a:r>
            <a:br>
              <a:rPr lang="en-US" sz="1200" dirty="0" smtClean="0">
                <a:solidFill>
                  <a:srgbClr val="00682F"/>
                </a:solidFill>
              </a:rPr>
            </a:br>
            <a:r>
              <a:rPr lang="en-US" dirty="0" smtClean="0">
                <a:solidFill>
                  <a:srgbClr val="00682F"/>
                </a:solidFill>
              </a:rPr>
              <a:t>Activities Fair – April 6, 2018  </a:t>
            </a:r>
            <a:r>
              <a:rPr lang="en-US" sz="1100" dirty="0" smtClean="0">
                <a:solidFill>
                  <a:srgbClr val="00682F"/>
                </a:solidFill>
              </a:rPr>
              <a:t> </a:t>
            </a:r>
            <a:br>
              <a:rPr lang="en-US" sz="1100" dirty="0" smtClean="0">
                <a:solidFill>
                  <a:srgbClr val="00682F"/>
                </a:solidFill>
              </a:rPr>
            </a:br>
            <a:r>
              <a:rPr lang="en-US" dirty="0" smtClean="0">
                <a:solidFill>
                  <a:srgbClr val="00682F"/>
                </a:solidFill>
              </a:rPr>
              <a:t> </a:t>
            </a:r>
            <a:br>
              <a:rPr lang="en-US" dirty="0" smtClean="0">
                <a:solidFill>
                  <a:srgbClr val="00682F"/>
                </a:solidFill>
              </a:rPr>
            </a:br>
            <a:r>
              <a:rPr lang="en-US" dirty="0" smtClean="0">
                <a:solidFill>
                  <a:srgbClr val="00682F"/>
                </a:solidFill>
              </a:rPr>
              <a:t>Fall Sports – July 30, 2018</a:t>
            </a:r>
            <a:br>
              <a:rPr lang="en-US" dirty="0" smtClean="0">
                <a:solidFill>
                  <a:srgbClr val="00682F"/>
                </a:solidFill>
              </a:rPr>
            </a:br>
            <a:r>
              <a:rPr lang="en-US" dirty="0" smtClean="0">
                <a:solidFill>
                  <a:srgbClr val="00682F"/>
                </a:solidFill>
              </a:rPr>
              <a:t>Winter Sports – November 5, 2018</a:t>
            </a:r>
            <a:br>
              <a:rPr lang="en-US" dirty="0" smtClean="0">
                <a:solidFill>
                  <a:srgbClr val="00682F"/>
                </a:solidFill>
              </a:rPr>
            </a:br>
            <a:r>
              <a:rPr lang="en-US" dirty="0" smtClean="0">
                <a:solidFill>
                  <a:srgbClr val="00682F"/>
                </a:solidFill>
              </a:rPr>
              <a:t>Spring Sports – February 18, 2019 </a:t>
            </a:r>
            <a:r>
              <a:rPr lang="en-US" sz="1200" dirty="0" smtClean="0">
                <a:solidFill>
                  <a:srgbClr val="00682F"/>
                </a:solidFill>
              </a:rPr>
              <a:t> </a:t>
            </a:r>
            <a:r>
              <a:rPr lang="en-US" sz="1100" dirty="0" smtClean="0">
                <a:solidFill>
                  <a:srgbClr val="00682F"/>
                </a:solidFill>
              </a:rPr>
              <a:t> </a:t>
            </a:r>
            <a:r>
              <a:rPr lang="en-US" dirty="0" smtClean="0">
                <a:solidFill>
                  <a:srgbClr val="00682F"/>
                </a:solidFill>
              </a:rPr>
              <a:t/>
            </a:r>
            <a:br>
              <a:rPr lang="en-US" dirty="0" smtClean="0">
                <a:solidFill>
                  <a:srgbClr val="00682F"/>
                </a:solidFill>
              </a:rPr>
            </a:br>
            <a:r>
              <a:rPr lang="en-US" dirty="0" smtClean="0">
                <a:solidFill>
                  <a:srgbClr val="00682F"/>
                </a:solidFill>
              </a:rPr>
              <a:t> </a:t>
            </a:r>
            <a:r>
              <a:rPr lang="en-US" dirty="0" smtClean="0">
                <a:solidFill>
                  <a:srgbClr val="00682F"/>
                </a:solidFill>
                <a:hlinkClick r:id="rId3"/>
              </a:rPr>
              <a:t>www.langleysports.org</a:t>
            </a:r>
            <a:r>
              <a:rPr lang="en-US" dirty="0" smtClean="0">
                <a:solidFill>
                  <a:srgbClr val="00682F"/>
                </a:solidFill>
              </a:rPr>
              <a:t> </a:t>
            </a:r>
            <a:r>
              <a:rPr lang="en-US" sz="2200" b="1" dirty="0" smtClean="0"/>
              <a:t/>
            </a:r>
            <a:br>
              <a:rPr lang="en-US" sz="2200" b="1" dirty="0" smtClean="0"/>
            </a:br>
            <a:r>
              <a:rPr lang="en-US" sz="1600" b="1" i="1" dirty="0" smtClean="0">
                <a:solidFill>
                  <a:schemeClr val="tx1"/>
                </a:solidFill>
              </a:rPr>
              <a:t/>
            </a:r>
            <a:br>
              <a:rPr lang="en-US" sz="1600" b="1" i="1" dirty="0" smtClean="0">
                <a:solidFill>
                  <a:schemeClr val="tx1"/>
                </a:solidFill>
              </a:rPr>
            </a:br>
            <a:r>
              <a:rPr lang="en-US" sz="1600" b="1" i="1" dirty="0" smtClean="0">
                <a:solidFill>
                  <a:srgbClr val="00B050"/>
                </a:solidFill>
              </a:rPr>
              <a:t/>
            </a:r>
            <a:br>
              <a:rPr lang="en-US" sz="1600" b="1" i="1" dirty="0" smtClean="0">
                <a:solidFill>
                  <a:srgbClr val="00B050"/>
                </a:solidFill>
              </a:rPr>
            </a:br>
            <a:r>
              <a:rPr lang="en-US" b="1" i="1" dirty="0" smtClean="0">
                <a:ln>
                  <a:solidFill>
                    <a:sysClr val="windowText" lastClr="000000"/>
                  </a:solidFill>
                </a:ln>
                <a:solidFill>
                  <a:srgbClr val="00B050"/>
                </a:solidFill>
              </a:rPr>
              <a:t>Follow us on Twitter @</a:t>
            </a:r>
            <a:r>
              <a:rPr lang="en-US" b="1" i="1" dirty="0" err="1" smtClean="0">
                <a:ln>
                  <a:solidFill>
                    <a:sysClr val="windowText" lastClr="000000"/>
                  </a:solidFill>
                </a:ln>
                <a:solidFill>
                  <a:srgbClr val="00B050"/>
                </a:solidFill>
              </a:rPr>
              <a:t>langleysports</a:t>
            </a:r>
            <a:r>
              <a:rPr lang="en-US" sz="1000" b="1" i="1" dirty="0" smtClean="0">
                <a:solidFill>
                  <a:srgbClr val="00B050"/>
                </a:solidFill>
              </a:rPr>
              <a:t/>
            </a:r>
            <a:br>
              <a:rPr lang="en-US" sz="1000" b="1" i="1" dirty="0" smtClean="0">
                <a:solidFill>
                  <a:srgbClr val="00B050"/>
                </a:solidFill>
              </a:rPr>
            </a:br>
            <a:r>
              <a:rPr lang="en-US" sz="1000" dirty="0" smtClean="0"/>
              <a:t/>
            </a:r>
            <a:br>
              <a:rPr lang="en-US" sz="1000" dirty="0" smtClean="0"/>
            </a:br>
            <a:r>
              <a:rPr lang="en-US" sz="1000" dirty="0" smtClean="0"/>
              <a:t/>
            </a:r>
            <a:br>
              <a:rPr lang="en-US" sz="1000" dirty="0" smtClean="0"/>
            </a:br>
            <a:endParaRPr lang="en-US" sz="1000" dirty="0"/>
          </a:p>
        </p:txBody>
      </p:sp>
    </p:spTree>
    <p:extLst>
      <p:ext uri="{BB962C8B-B14F-4D97-AF65-F5344CB8AC3E}">
        <p14:creationId xmlns:p14="http://schemas.microsoft.com/office/powerpoint/2010/main" val="2972594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 y="381001"/>
            <a:ext cx="7340184" cy="3276599"/>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200" dirty="0" smtClean="0">
                <a:solidFill>
                  <a:schemeClr val="tx1"/>
                </a:solidFill>
              </a:rPr>
              <a:t>Langley High School PTSA</a:t>
            </a:r>
            <a:r>
              <a:rPr lang="en-US" dirty="0" smtClean="0">
                <a:solidFill>
                  <a:schemeClr val="tx1"/>
                </a:solidFill>
              </a:rPr>
              <a:t/>
            </a:r>
            <a:br>
              <a:rPr lang="en-US" dirty="0" smtClean="0">
                <a:solidFill>
                  <a:schemeClr val="tx1"/>
                </a:solidFill>
              </a:rPr>
            </a:br>
            <a:r>
              <a:rPr lang="en-US" i="1" dirty="0" smtClean="0">
                <a:solidFill>
                  <a:schemeClr val="tx1"/>
                </a:solidFill>
                <a:hlinkClick r:id="rId2"/>
              </a:rPr>
              <a:t>www.ptsalangley.org</a:t>
            </a:r>
            <a:r>
              <a:rPr lang="en-US" sz="2700" i="1" dirty="0" smtClean="0">
                <a:solidFill>
                  <a:schemeClr val="tx1"/>
                </a:solidFill>
              </a:rPr>
              <a:t/>
            </a:r>
            <a:br>
              <a:rPr lang="en-US" sz="2700" i="1" dirty="0" smtClean="0">
                <a:solidFill>
                  <a:schemeClr val="tx1"/>
                </a:solidFill>
              </a:rPr>
            </a:br>
            <a:r>
              <a:rPr lang="en-US" sz="2700" dirty="0" smtClean="0">
                <a:solidFill>
                  <a:schemeClr val="tx1"/>
                </a:solidFill>
              </a:rPr>
              <a:t/>
            </a:r>
            <a:br>
              <a:rPr lang="en-US" sz="2700" dirty="0" smtClean="0">
                <a:solidFill>
                  <a:schemeClr val="tx1"/>
                </a:solidFill>
              </a:rPr>
            </a:br>
            <a:r>
              <a:rPr lang="en-US" sz="2700" dirty="0" smtClean="0">
                <a:solidFill>
                  <a:schemeClr val="tx1"/>
                </a:solidFill>
              </a:rPr>
              <a:t>Patty Burgess, PTSA President 2018-2019</a:t>
            </a:r>
            <a:br>
              <a:rPr lang="en-US" sz="2700" dirty="0" smtClean="0">
                <a:solidFill>
                  <a:schemeClr val="tx1"/>
                </a:solidFill>
              </a:rPr>
            </a:br>
            <a:r>
              <a:rPr lang="en-US" sz="2700" dirty="0" smtClean="0">
                <a:solidFill>
                  <a:schemeClr val="tx1"/>
                </a:solidFill>
                <a:hlinkClick r:id="rId3"/>
              </a:rPr>
              <a:t>pcburgess1201@gmail.com</a:t>
            </a:r>
            <a:r>
              <a:rPr lang="en-US" sz="3100" dirty="0" smtClean="0"/>
              <a:t/>
            </a:r>
            <a:br>
              <a:rPr lang="en-US" sz="3100" dirty="0" smtClean="0"/>
            </a:br>
            <a:r>
              <a:rPr lang="en-US" sz="3100" dirty="0" smtClean="0"/>
              <a:t/>
            </a:r>
            <a:br>
              <a:rPr lang="en-US" sz="3100" dirty="0" smtClean="0"/>
            </a:br>
            <a:r>
              <a:rPr lang="en-US" sz="2800" b="1" dirty="0" smtClean="0"/>
              <a:t>What can I do to support my child’s success in high school?</a:t>
            </a:r>
            <a:br>
              <a:rPr lang="en-US" sz="2800" b="1" dirty="0" smtClean="0"/>
            </a:br>
            <a:r>
              <a:rPr lang="en-US" sz="1800" b="1" dirty="0" smtClean="0"/>
              <a:t/>
            </a:r>
            <a:br>
              <a:rPr lang="en-US" sz="1800" b="1" dirty="0" smtClean="0"/>
            </a:br>
            <a:endParaRPr lang="en-US" sz="1800" b="1" dirty="0"/>
          </a:p>
        </p:txBody>
      </p:sp>
      <p:sp>
        <p:nvSpPr>
          <p:cNvPr id="6" name="Subtitle 2"/>
          <p:cNvSpPr txBox="1">
            <a:spLocks/>
          </p:cNvSpPr>
          <p:nvPr/>
        </p:nvSpPr>
        <p:spPr>
          <a:xfrm>
            <a:off x="591526" y="3048000"/>
            <a:ext cx="6324600" cy="342900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dirty="0" smtClean="0"/>
              <a:t>Join PTSA – donate and volunteer!</a:t>
            </a:r>
          </a:p>
          <a:p>
            <a:pPr>
              <a:buFont typeface="Arial" panose="020B0604020202020204" pitchFamily="34" charset="0"/>
              <a:buChar char="•"/>
            </a:pPr>
            <a:r>
              <a:rPr lang="en-US" dirty="0" smtClean="0"/>
              <a:t>PTSA website and Langley E-News – subscribe now!</a:t>
            </a:r>
          </a:p>
          <a:p>
            <a:pPr>
              <a:buFont typeface="Arial" panose="020B0604020202020204" pitchFamily="34" charset="0"/>
              <a:buChar char="•"/>
            </a:pPr>
            <a:r>
              <a:rPr lang="en-US" dirty="0" smtClean="0"/>
              <a:t>PTSA meeting – attend for informative updates!</a:t>
            </a:r>
          </a:p>
          <a:p>
            <a:pPr>
              <a:buFont typeface="Arial" panose="020B0604020202020204" pitchFamily="34" charset="0"/>
              <a:buChar char="•"/>
            </a:pPr>
            <a:r>
              <a:rPr lang="en-US" dirty="0" smtClean="0"/>
              <a:t>Class Forums &amp; Coffees – grade-specific information</a:t>
            </a:r>
          </a:p>
          <a:p>
            <a:pPr>
              <a:buFont typeface="Arial" panose="020B0604020202020204" pitchFamily="34" charset="0"/>
              <a:buChar char="•"/>
            </a:pPr>
            <a:r>
              <a:rPr lang="en-US" dirty="0" smtClean="0"/>
              <a:t>Freshmen Orientation for students and parents in August</a:t>
            </a:r>
          </a:p>
          <a:p>
            <a:pPr>
              <a:buFont typeface="Arial" panose="020B0604020202020204" pitchFamily="34" charset="0"/>
              <a:buChar char="•"/>
            </a:pPr>
            <a:r>
              <a:rPr lang="en-US" dirty="0" smtClean="0"/>
              <a:t>Boosters for Sports, Music, Academics – get involved!</a:t>
            </a:r>
          </a:p>
          <a:p>
            <a:pPr>
              <a:buFont typeface="Arial" panose="020B0604020202020204" pitchFamily="34" charset="0"/>
              <a:buChar char="•"/>
            </a:pPr>
            <a:r>
              <a:rPr lang="en-US" dirty="0" smtClean="0"/>
              <a:t>Upcoming PTSA/Student Service Program</a:t>
            </a:r>
          </a:p>
          <a:p>
            <a:pPr marL="0" indent="0">
              <a:buNone/>
            </a:pPr>
            <a:r>
              <a:rPr lang="en-US" dirty="0" smtClean="0"/>
              <a:t>                Thursday, March 15 at 7:00pm in LHS Auditorium</a:t>
            </a:r>
          </a:p>
          <a:p>
            <a:pPr marL="0" indent="0">
              <a:buNone/>
            </a:pPr>
            <a:r>
              <a:rPr lang="en-US" dirty="0" smtClean="0"/>
              <a:t>		</a:t>
            </a:r>
            <a:r>
              <a:rPr lang="en-US" u="sng" dirty="0" smtClean="0"/>
              <a:t>The Self-Driven Child </a:t>
            </a:r>
          </a:p>
          <a:p>
            <a:pPr marL="0" indent="0">
              <a:buNone/>
            </a:pPr>
            <a:r>
              <a:rPr lang="en-US" dirty="0"/>
              <a:t>	</a:t>
            </a:r>
            <a:r>
              <a:rPr lang="en-US" dirty="0" smtClean="0"/>
              <a:t>	by Bill </a:t>
            </a:r>
            <a:r>
              <a:rPr lang="en-US" dirty="0" err="1" smtClean="0"/>
              <a:t>Stixrud</a:t>
            </a:r>
            <a:r>
              <a:rPr lang="en-US" dirty="0" smtClean="0"/>
              <a:t> and Ned Johnson</a:t>
            </a: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6600" y="4267200"/>
            <a:ext cx="1356531" cy="2045043"/>
          </a:xfrm>
          <a:prstGeom prst="rect">
            <a:avLst/>
          </a:prstGeom>
        </p:spPr>
      </p:pic>
    </p:spTree>
    <p:extLst>
      <p:ext uri="{BB962C8B-B14F-4D97-AF65-F5344CB8AC3E}">
        <p14:creationId xmlns:p14="http://schemas.microsoft.com/office/powerpoint/2010/main" val="230613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76200"/>
            <a:ext cx="6347713" cy="838200"/>
          </a:xfrm>
        </p:spPr>
        <p:txBody>
          <a:bodyPr/>
          <a:lstStyle/>
          <a:p>
            <a:pPr algn="ctr"/>
            <a:r>
              <a:rPr lang="en-US" dirty="0" smtClean="0"/>
              <a:t>What’s Next…	</a:t>
            </a:r>
            <a:endParaRPr lang="en-US" dirty="0"/>
          </a:p>
        </p:txBody>
      </p:sp>
      <p:sp>
        <p:nvSpPr>
          <p:cNvPr id="3" name="Content Placeholder 2"/>
          <p:cNvSpPr>
            <a:spLocks noGrp="1"/>
          </p:cNvSpPr>
          <p:nvPr>
            <p:ph idx="1"/>
          </p:nvPr>
        </p:nvSpPr>
        <p:spPr>
          <a:xfrm>
            <a:off x="586486" y="609600"/>
            <a:ext cx="6347714" cy="3880773"/>
          </a:xfrm>
        </p:spPr>
        <p:txBody>
          <a:bodyPr>
            <a:noAutofit/>
          </a:bodyPr>
          <a:lstStyle/>
          <a:p>
            <a:endParaRPr lang="en-US" sz="2400" dirty="0" smtClean="0"/>
          </a:p>
          <a:p>
            <a:r>
              <a:rPr lang="en-US" sz="2400" dirty="0" smtClean="0"/>
              <a:t>8</a:t>
            </a:r>
            <a:r>
              <a:rPr lang="en-US" sz="2400" baseline="30000" dirty="0" smtClean="0"/>
              <a:t>th</a:t>
            </a:r>
            <a:r>
              <a:rPr lang="en-US" sz="2400" dirty="0" smtClean="0"/>
              <a:t> grade students complete a course request form with parents and return it to their middle school counselor</a:t>
            </a:r>
          </a:p>
          <a:p>
            <a:r>
              <a:rPr lang="en-US" sz="2400" dirty="0" smtClean="0"/>
              <a:t>LHS will get all course request forms from middle schools by February 28, 2018</a:t>
            </a:r>
          </a:p>
          <a:p>
            <a:r>
              <a:rPr lang="en-US" sz="2400" dirty="0" smtClean="0"/>
              <a:t>Confirmation of course selections will be mailed home (Date TBA). </a:t>
            </a:r>
          </a:p>
          <a:p>
            <a:r>
              <a:rPr lang="en-US" sz="2400" dirty="0" smtClean="0"/>
              <a:t>Registration of students transferring from private schools begins February 20</a:t>
            </a:r>
            <a:r>
              <a:rPr lang="en-US" sz="2400" baseline="30000" dirty="0" smtClean="0"/>
              <a:t>th</a:t>
            </a:r>
            <a:r>
              <a:rPr lang="en-US" sz="2400" dirty="0" smtClean="0"/>
              <a:t>.</a:t>
            </a:r>
          </a:p>
          <a:p>
            <a:r>
              <a:rPr lang="en-US" sz="2400" dirty="0" smtClean="0"/>
              <a:t>Freshman Orientation is August 22</a:t>
            </a:r>
            <a:r>
              <a:rPr lang="en-US" sz="2400" baseline="30000" dirty="0" smtClean="0"/>
              <a:t>nd</a:t>
            </a:r>
            <a:r>
              <a:rPr lang="en-US" sz="2400" dirty="0" smtClean="0"/>
              <a:t>. </a:t>
            </a:r>
          </a:p>
          <a:p>
            <a:r>
              <a:rPr lang="en-US" sz="2400" dirty="0" smtClean="0"/>
              <a:t>See you August 28</a:t>
            </a:r>
            <a:r>
              <a:rPr lang="en-US" sz="2400" baseline="30000" dirty="0" smtClean="0"/>
              <a:t>th</a:t>
            </a:r>
            <a:r>
              <a:rPr lang="en-US" sz="2400" dirty="0" smtClean="0"/>
              <a:t> – First Day of School! </a:t>
            </a:r>
            <a:endParaRPr lang="en-US" sz="2400" dirty="0"/>
          </a:p>
        </p:txBody>
      </p:sp>
    </p:spTree>
    <p:extLst>
      <p:ext uri="{BB962C8B-B14F-4D97-AF65-F5344CB8AC3E}">
        <p14:creationId xmlns:p14="http://schemas.microsoft.com/office/powerpoint/2010/main" val="1487366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pPr algn="ctr"/>
            <a:r>
              <a:rPr lang="en-US" dirty="0" smtClean="0"/>
              <a:t>Already Thinking Ahead To…</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8583" y="1524000"/>
            <a:ext cx="5569744" cy="3341846"/>
          </a:xfrm>
        </p:spPr>
      </p:pic>
      <p:sp>
        <p:nvSpPr>
          <p:cNvPr id="5" name="Title 1"/>
          <p:cNvSpPr txBox="1">
            <a:spLocks/>
          </p:cNvSpPr>
          <p:nvPr/>
        </p:nvSpPr>
        <p:spPr>
          <a:xfrm>
            <a:off x="689734" y="5836920"/>
            <a:ext cx="6347713"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US" dirty="0"/>
          </a:p>
        </p:txBody>
      </p:sp>
      <p:sp>
        <p:nvSpPr>
          <p:cNvPr id="6" name="Title 1"/>
          <p:cNvSpPr txBox="1">
            <a:spLocks/>
          </p:cNvSpPr>
          <p:nvPr/>
        </p:nvSpPr>
        <p:spPr>
          <a:xfrm>
            <a:off x="609599" y="5105400"/>
            <a:ext cx="6347713"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College?</a:t>
            </a:r>
            <a:endParaRPr lang="en-US" dirty="0"/>
          </a:p>
        </p:txBody>
      </p:sp>
    </p:spTree>
    <p:extLst>
      <p:ext uri="{BB962C8B-B14F-4D97-AF65-F5344CB8AC3E}">
        <p14:creationId xmlns:p14="http://schemas.microsoft.com/office/powerpoint/2010/main" val="9715827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455" y="304800"/>
            <a:ext cx="6858001" cy="1066800"/>
          </a:xfrm>
        </p:spPr>
        <p:txBody>
          <a:bodyPr>
            <a:normAutofit fontScale="90000"/>
          </a:bodyPr>
          <a:lstStyle/>
          <a:p>
            <a:pPr algn="ctr"/>
            <a:r>
              <a:rPr lang="en-US" dirty="0" smtClean="0"/>
              <a:t>Top Ten Factors Used In Admissions Decisions (NACAC 2014)</a:t>
            </a:r>
            <a:endParaRPr lang="en-US" dirty="0"/>
          </a:p>
        </p:txBody>
      </p:sp>
      <p:sp>
        <p:nvSpPr>
          <p:cNvPr id="3" name="Content Placeholder 2"/>
          <p:cNvSpPr>
            <a:spLocks noGrp="1"/>
          </p:cNvSpPr>
          <p:nvPr>
            <p:ph idx="1"/>
          </p:nvPr>
        </p:nvSpPr>
        <p:spPr>
          <a:xfrm>
            <a:off x="609599" y="1600200"/>
            <a:ext cx="6347714" cy="4419600"/>
          </a:xfrm>
        </p:spPr>
        <p:txBody>
          <a:bodyPr>
            <a:normAutofit/>
          </a:bodyPr>
          <a:lstStyle/>
          <a:p>
            <a:pPr>
              <a:buAutoNum type="arabicParenR"/>
            </a:pPr>
            <a:r>
              <a:rPr lang="en-US" sz="2000" dirty="0" smtClean="0"/>
              <a:t>Grades in College Prep Courses (Honors &amp; AP)</a:t>
            </a:r>
          </a:p>
          <a:p>
            <a:pPr>
              <a:buAutoNum type="arabicParenR"/>
            </a:pPr>
            <a:r>
              <a:rPr lang="en-US" sz="2000" dirty="0" smtClean="0"/>
              <a:t>Grades in All Courses</a:t>
            </a:r>
          </a:p>
          <a:p>
            <a:pPr>
              <a:buAutoNum type="arabicParenR"/>
            </a:pPr>
            <a:r>
              <a:rPr lang="en-US" sz="2000" dirty="0" smtClean="0"/>
              <a:t>Strength of Curriculum</a:t>
            </a:r>
          </a:p>
          <a:p>
            <a:pPr>
              <a:buAutoNum type="arabicParenR"/>
            </a:pPr>
            <a:r>
              <a:rPr lang="en-US" sz="2000" dirty="0" smtClean="0"/>
              <a:t>Admission Test Scores (SAT and/or ACT)</a:t>
            </a:r>
          </a:p>
          <a:p>
            <a:pPr>
              <a:buAutoNum type="arabicParenR"/>
            </a:pPr>
            <a:r>
              <a:rPr lang="en-US" sz="2000" dirty="0" smtClean="0"/>
              <a:t>Essay or Writing Sample</a:t>
            </a:r>
          </a:p>
          <a:p>
            <a:pPr>
              <a:buAutoNum type="arabicParenR"/>
            </a:pPr>
            <a:r>
              <a:rPr lang="en-US" sz="2000" dirty="0" smtClean="0"/>
              <a:t>Counselor Recommendation</a:t>
            </a:r>
          </a:p>
          <a:p>
            <a:pPr>
              <a:buAutoNum type="arabicParenR"/>
            </a:pPr>
            <a:r>
              <a:rPr lang="en-US" sz="2000" dirty="0" smtClean="0"/>
              <a:t>Applicant’s Demonstrated Interest</a:t>
            </a:r>
          </a:p>
          <a:p>
            <a:pPr>
              <a:buAutoNum type="arabicParenR"/>
            </a:pPr>
            <a:r>
              <a:rPr lang="en-US" sz="2000" dirty="0" smtClean="0"/>
              <a:t>Teacher Recommendation(s)</a:t>
            </a:r>
          </a:p>
          <a:p>
            <a:pPr>
              <a:buAutoNum type="arabicParenR"/>
            </a:pPr>
            <a:r>
              <a:rPr lang="en-US" sz="2000" dirty="0" smtClean="0"/>
              <a:t>Class Rank (Not applicable for FCPS applicants)</a:t>
            </a:r>
          </a:p>
          <a:p>
            <a:pPr>
              <a:buAutoNum type="arabicParenR"/>
            </a:pPr>
            <a:r>
              <a:rPr lang="en-US" sz="2000" dirty="0" smtClean="0"/>
              <a:t>AP Test Scores</a:t>
            </a:r>
            <a:endParaRPr lang="en-US" sz="2000" dirty="0"/>
          </a:p>
        </p:txBody>
      </p:sp>
      <p:sp>
        <p:nvSpPr>
          <p:cNvPr id="5" name="TextBox 4"/>
          <p:cNvSpPr txBox="1"/>
          <p:nvPr/>
        </p:nvSpPr>
        <p:spPr>
          <a:xfrm>
            <a:off x="609599" y="5925234"/>
            <a:ext cx="7239001" cy="646331"/>
          </a:xfrm>
          <a:prstGeom prst="rect">
            <a:avLst/>
          </a:prstGeom>
          <a:noFill/>
        </p:spPr>
        <p:txBody>
          <a:bodyPr wrap="square" rtlCol="0">
            <a:spAutoFit/>
          </a:bodyPr>
          <a:lstStyle/>
          <a:p>
            <a:r>
              <a:rPr lang="en-US" dirty="0" smtClean="0"/>
              <a:t>Note What Is NOT in Top 10:  Extracurricular Activities (12), SAT II Scores (13), Interview (14), Work (16).</a:t>
            </a:r>
            <a:endParaRPr lang="en-US" dirty="0"/>
          </a:p>
        </p:txBody>
      </p:sp>
    </p:spTree>
    <p:extLst>
      <p:ext uri="{BB962C8B-B14F-4D97-AF65-F5344CB8AC3E}">
        <p14:creationId xmlns:p14="http://schemas.microsoft.com/office/powerpoint/2010/main" val="109493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barn(inVertical)">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barn(inVertical)">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arn(inVertic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arn(inVertic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arn(inVertic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barn(inVertical)">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animEffect transition="in" filter="barn(inVertical)">
                                      <p:cBhvr>
                                        <p:cTn id="52" dur="500"/>
                                        <p:tgtEl>
                                          <p:spTgt spid="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
                                            <p:txEl>
                                              <p:pRg st="0" end="0"/>
                                            </p:txEl>
                                          </p:spTgt>
                                        </p:tgtEl>
                                        <p:attrNameLst>
                                          <p:attrName>style.visibility</p:attrName>
                                        </p:attrNameLst>
                                      </p:cBhvr>
                                      <p:to>
                                        <p:strVal val="visible"/>
                                      </p:to>
                                    </p:set>
                                    <p:animEffect transition="in" filter="barn(inVertical)">
                                      <p:cBhvr>
                                        <p:cTn id="5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608" y="1473200"/>
            <a:ext cx="6858000" cy="1244600"/>
          </a:xfrm>
        </p:spPr>
        <p:txBody>
          <a:bodyPr>
            <a:noAutofit/>
          </a:bodyPr>
          <a:lstStyle/>
          <a:p>
            <a:pPr marL="0" indent="0">
              <a:buNone/>
            </a:pPr>
            <a:r>
              <a:rPr lang="en-US" dirty="0" smtClean="0"/>
              <a:t> </a:t>
            </a:r>
          </a:p>
          <a:p>
            <a:pPr marL="0" indent="0">
              <a:buNone/>
            </a:pPr>
            <a:r>
              <a:rPr lang="en-US" dirty="0"/>
              <a:t>	</a:t>
            </a:r>
            <a:r>
              <a:rPr lang="en-US" dirty="0" smtClean="0"/>
              <a:t>	</a:t>
            </a:r>
            <a:endParaRPr lang="en-US" dirty="0" smtClean="0">
              <a:solidFill>
                <a:schemeClr val="accent1"/>
              </a:solidFill>
            </a:endParaRPr>
          </a:p>
          <a:p>
            <a:pPr marL="0" indent="0">
              <a:buNone/>
            </a:pPr>
            <a:endParaRPr lang="en-US" dirty="0">
              <a:solidFill>
                <a:schemeClr val="accent1"/>
              </a:solidFill>
            </a:endParaRPr>
          </a:p>
          <a:p>
            <a:pPr marL="0" indent="0">
              <a:buNone/>
            </a:pPr>
            <a:r>
              <a:rPr lang="en-US" dirty="0" smtClean="0">
                <a:solidFill>
                  <a:schemeClr val="accent1"/>
                </a:solidFill>
              </a:rPr>
              <a:t>		</a:t>
            </a:r>
            <a:endParaRPr lang="en-US" dirty="0">
              <a:solidFill>
                <a:schemeClr val="accent1"/>
              </a:solidFill>
            </a:endParaRPr>
          </a:p>
          <a:p>
            <a:pPr marL="0" indent="0">
              <a:buNone/>
            </a:pPr>
            <a:endParaRPr lang="en-US" dirty="0" smtClean="0">
              <a:solidFill>
                <a:schemeClr val="accent1"/>
              </a:solidFill>
            </a:endParaRPr>
          </a:p>
          <a:p>
            <a:pPr marL="0" indent="0">
              <a:buNone/>
            </a:pPr>
            <a:r>
              <a:rPr lang="en-US" dirty="0">
                <a:solidFill>
                  <a:schemeClr val="accent1"/>
                </a:solidFill>
              </a:rPr>
              <a:t>	</a:t>
            </a:r>
            <a:r>
              <a:rPr lang="en-US" dirty="0" smtClean="0">
                <a:solidFill>
                  <a:schemeClr val="accent1"/>
                </a:solidFill>
              </a:rPr>
              <a:t>	</a:t>
            </a:r>
          </a:p>
        </p:txBody>
      </p:sp>
      <p:sp>
        <p:nvSpPr>
          <p:cNvPr id="4" name="Title 3"/>
          <p:cNvSpPr>
            <a:spLocks noGrp="1"/>
          </p:cNvSpPr>
          <p:nvPr>
            <p:ph type="title"/>
          </p:nvPr>
        </p:nvSpPr>
        <p:spPr>
          <a:xfrm>
            <a:off x="609597" y="76200"/>
            <a:ext cx="6347713" cy="1320800"/>
          </a:xfrm>
        </p:spPr>
        <p:txBody>
          <a:bodyPr/>
          <a:lstStyle/>
          <a:p>
            <a:pPr algn="ctr"/>
            <a:r>
              <a:rPr lang="en-US" dirty="0" smtClean="0"/>
              <a:t>On Behalf of All of Us at</a:t>
            </a:r>
            <a:br>
              <a:rPr lang="en-US" dirty="0" smtClean="0"/>
            </a:br>
            <a:r>
              <a:rPr lang="en-US" dirty="0" smtClean="0"/>
              <a:t>Langley High School</a:t>
            </a:r>
            <a:endParaRPr lang="en-US" dirty="0"/>
          </a:p>
        </p:txBody>
      </p:sp>
      <p:sp>
        <p:nvSpPr>
          <p:cNvPr id="5" name="Title 3"/>
          <p:cNvSpPr txBox="1">
            <a:spLocks/>
          </p:cNvSpPr>
          <p:nvPr/>
        </p:nvSpPr>
        <p:spPr>
          <a:xfrm>
            <a:off x="685800" y="5181600"/>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Welcome to</a:t>
            </a:r>
          </a:p>
          <a:p>
            <a:pPr algn="ctr"/>
            <a:r>
              <a:rPr lang="en-US" dirty="0" smtClean="0"/>
              <a:t>Saxon Country!</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281" y="1543337"/>
            <a:ext cx="6000750" cy="3491926"/>
          </a:xfrm>
          <a:prstGeom prst="rect">
            <a:avLst/>
          </a:prstGeom>
        </p:spPr>
      </p:pic>
    </p:spTree>
    <p:extLst>
      <p:ext uri="{BB962C8B-B14F-4D97-AF65-F5344CB8AC3E}">
        <p14:creationId xmlns:p14="http://schemas.microsoft.com/office/powerpoint/2010/main" val="24331921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6705600" cy="685800"/>
          </a:xfrm>
        </p:spPr>
        <p:txBody>
          <a:bodyPr>
            <a:normAutofit/>
          </a:bodyPr>
          <a:lstStyle/>
          <a:p>
            <a:pPr algn="ctr"/>
            <a:r>
              <a:rPr lang="en-US" dirty="0" smtClean="0"/>
              <a:t>Student Services Department	</a:t>
            </a:r>
            <a:endParaRPr lang="en-US" dirty="0"/>
          </a:p>
        </p:txBody>
      </p:sp>
      <p:sp>
        <p:nvSpPr>
          <p:cNvPr id="3" name="Content Placeholder 2"/>
          <p:cNvSpPr>
            <a:spLocks noGrp="1"/>
          </p:cNvSpPr>
          <p:nvPr>
            <p:ph idx="1"/>
          </p:nvPr>
        </p:nvSpPr>
        <p:spPr>
          <a:xfrm>
            <a:off x="457201" y="990600"/>
            <a:ext cx="4724399" cy="5715000"/>
          </a:xfrm>
        </p:spPr>
        <p:txBody>
          <a:bodyPr>
            <a:normAutofit/>
          </a:bodyPr>
          <a:lstStyle/>
          <a:p>
            <a:pPr marL="0" indent="0">
              <a:buNone/>
            </a:pPr>
            <a:r>
              <a:rPr lang="en-US" sz="2800" u="sng" dirty="0" smtClean="0"/>
              <a:t>Director </a:t>
            </a:r>
            <a:endParaRPr lang="en-US" sz="2800" u="sng" dirty="0"/>
          </a:p>
          <a:p>
            <a:pPr marL="0" indent="0">
              <a:buNone/>
            </a:pPr>
            <a:r>
              <a:rPr lang="en-US" sz="2800" dirty="0" smtClean="0"/>
              <a:t>Davina R. Johnson</a:t>
            </a:r>
          </a:p>
          <a:p>
            <a:pPr marL="0" indent="0">
              <a:buNone/>
            </a:pPr>
            <a:endParaRPr lang="en-US" sz="900" u="sng" dirty="0" smtClean="0"/>
          </a:p>
          <a:p>
            <a:pPr marL="0" indent="0">
              <a:buNone/>
            </a:pPr>
            <a:r>
              <a:rPr lang="en-US" sz="2800" u="sng" dirty="0" smtClean="0"/>
              <a:t>School Counselors</a:t>
            </a:r>
            <a:r>
              <a:rPr lang="en-US" sz="2800" dirty="0" smtClean="0"/>
              <a:t> </a:t>
            </a:r>
          </a:p>
          <a:p>
            <a:pPr marL="0" indent="0">
              <a:buNone/>
            </a:pPr>
            <a:r>
              <a:rPr lang="en-US" sz="2400" dirty="0" smtClean="0"/>
              <a:t>Mike Johnson (A-Chang)</a:t>
            </a:r>
          </a:p>
          <a:p>
            <a:pPr marL="0" indent="0">
              <a:buNone/>
            </a:pPr>
            <a:r>
              <a:rPr lang="en-US" sz="2400" dirty="0" smtClean="0"/>
              <a:t>Alex Mantel</a:t>
            </a:r>
            <a:r>
              <a:rPr lang="en-US" sz="2400" dirty="0"/>
              <a:t> </a:t>
            </a:r>
            <a:r>
              <a:rPr lang="en-US" sz="2400" dirty="0" smtClean="0"/>
              <a:t>(Chap-</a:t>
            </a:r>
            <a:r>
              <a:rPr lang="en-US" sz="2400" dirty="0" err="1" smtClean="0"/>
              <a:t>Gan</a:t>
            </a:r>
            <a:r>
              <a:rPr lang="en-US" sz="2400" dirty="0" smtClean="0"/>
              <a:t>)</a:t>
            </a:r>
          </a:p>
          <a:p>
            <a:pPr marL="0" indent="0">
              <a:buNone/>
            </a:pPr>
            <a:r>
              <a:rPr lang="en-US" sz="2400" dirty="0" smtClean="0"/>
              <a:t>Susan Murphy (Gao-</a:t>
            </a:r>
            <a:r>
              <a:rPr lang="en-US" sz="2400" dirty="0" err="1" smtClean="0"/>
              <a:t>Jua</a:t>
            </a:r>
            <a:r>
              <a:rPr lang="en-US" sz="2400" dirty="0" smtClean="0"/>
              <a:t>)</a:t>
            </a:r>
          </a:p>
          <a:p>
            <a:pPr marL="0" indent="0">
              <a:buNone/>
            </a:pPr>
            <a:r>
              <a:rPr lang="en-US" sz="2400" dirty="0" smtClean="0"/>
              <a:t>Tim Ready</a:t>
            </a:r>
            <a:r>
              <a:rPr lang="en-US" sz="2400" dirty="0"/>
              <a:t> </a:t>
            </a:r>
            <a:r>
              <a:rPr lang="en-US" sz="2400" dirty="0" smtClean="0"/>
              <a:t>(</a:t>
            </a:r>
            <a:r>
              <a:rPr lang="en-US" sz="2400" dirty="0" err="1" smtClean="0"/>
              <a:t>Jub-Matu</a:t>
            </a:r>
            <a:r>
              <a:rPr lang="en-US" sz="2400" dirty="0" smtClean="0"/>
              <a:t>)</a:t>
            </a:r>
          </a:p>
          <a:p>
            <a:pPr marL="0" indent="0">
              <a:buNone/>
            </a:pPr>
            <a:r>
              <a:rPr lang="en-US" sz="2400" dirty="0" smtClean="0"/>
              <a:t>Jennifer Baldesare (</a:t>
            </a:r>
            <a:r>
              <a:rPr lang="en-US" sz="2400" dirty="0" err="1" smtClean="0"/>
              <a:t>Matz</a:t>
            </a:r>
            <a:r>
              <a:rPr lang="en-US" sz="2400" dirty="0" smtClean="0"/>
              <a:t>-Pride)</a:t>
            </a:r>
          </a:p>
          <a:p>
            <a:pPr marL="0" indent="0">
              <a:buNone/>
            </a:pPr>
            <a:r>
              <a:rPr lang="en-US" sz="2400" dirty="0" smtClean="0"/>
              <a:t>Katie Robinson (</a:t>
            </a:r>
            <a:r>
              <a:rPr lang="en-US" sz="2400" dirty="0" err="1" smtClean="0"/>
              <a:t>Prit</a:t>
            </a:r>
            <a:r>
              <a:rPr lang="en-US" sz="2400" dirty="0" smtClean="0"/>
              <a:t>-Sun)</a:t>
            </a:r>
          </a:p>
          <a:p>
            <a:pPr marL="0" indent="0">
              <a:buNone/>
            </a:pPr>
            <a:r>
              <a:rPr lang="en-US" sz="2400" dirty="0" smtClean="0"/>
              <a:t>Nichole Bernard (</a:t>
            </a:r>
            <a:r>
              <a:rPr lang="en-US" sz="2400" dirty="0" err="1" smtClean="0"/>
              <a:t>Suo</a:t>
            </a:r>
            <a:r>
              <a:rPr lang="en-US" sz="2400" dirty="0" smtClean="0"/>
              <a:t>-Z)</a:t>
            </a:r>
            <a:endParaRPr lang="en-US" sz="2400" dirty="0"/>
          </a:p>
          <a:p>
            <a:endParaRPr lang="en-US" dirty="0"/>
          </a:p>
        </p:txBody>
      </p:sp>
      <p:sp>
        <p:nvSpPr>
          <p:cNvPr id="4" name="Content Placeholder 2"/>
          <p:cNvSpPr txBox="1">
            <a:spLocks/>
          </p:cNvSpPr>
          <p:nvPr/>
        </p:nvSpPr>
        <p:spPr>
          <a:xfrm>
            <a:off x="5181600" y="762000"/>
            <a:ext cx="3505199" cy="54102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sz="2400" dirty="0" smtClean="0"/>
          </a:p>
          <a:p>
            <a:pPr marL="0" indent="0">
              <a:buFont typeface="Wingdings 3" charset="2"/>
              <a:buNone/>
            </a:pPr>
            <a:endParaRPr lang="en-US" sz="2400" dirty="0" smtClean="0"/>
          </a:p>
          <a:p>
            <a:pPr marL="0" indent="0">
              <a:buFont typeface="Wingdings 3" charset="2"/>
              <a:buNone/>
            </a:pPr>
            <a:endParaRPr lang="en-US" sz="2800" u="sng" dirty="0" smtClean="0"/>
          </a:p>
          <a:p>
            <a:pPr marL="0" indent="0">
              <a:buFont typeface="Wingdings 3" charset="2"/>
              <a:buNone/>
            </a:pPr>
            <a:r>
              <a:rPr lang="en-US" sz="2800" u="sng" dirty="0" smtClean="0"/>
              <a:t>Registrar</a:t>
            </a:r>
          </a:p>
          <a:p>
            <a:pPr marL="0" indent="0">
              <a:buFont typeface="Wingdings 3" charset="2"/>
              <a:buNone/>
            </a:pPr>
            <a:r>
              <a:rPr lang="en-US" sz="2400" dirty="0" smtClean="0"/>
              <a:t>Mary Gratz</a:t>
            </a:r>
          </a:p>
          <a:p>
            <a:pPr marL="0" indent="0">
              <a:buFont typeface="Wingdings 3" charset="2"/>
              <a:buNone/>
            </a:pPr>
            <a:endParaRPr lang="en-US" sz="800" dirty="0" smtClean="0"/>
          </a:p>
          <a:p>
            <a:pPr marL="0" indent="0">
              <a:buFont typeface="Wingdings 3" charset="2"/>
              <a:buNone/>
            </a:pPr>
            <a:r>
              <a:rPr lang="en-US" sz="2800" u="sng" dirty="0" smtClean="0"/>
              <a:t>School Social Worker</a:t>
            </a:r>
          </a:p>
          <a:p>
            <a:pPr marL="0" indent="0">
              <a:buFont typeface="Wingdings 3" charset="2"/>
              <a:buNone/>
            </a:pPr>
            <a:r>
              <a:rPr lang="en-US" sz="2400" dirty="0" smtClean="0"/>
              <a:t>Donna Barnsley</a:t>
            </a:r>
          </a:p>
          <a:p>
            <a:pPr marL="0" indent="0">
              <a:buFont typeface="Wingdings 3" charset="2"/>
              <a:buNone/>
            </a:pPr>
            <a:endParaRPr lang="en-US" sz="800" dirty="0" smtClean="0"/>
          </a:p>
          <a:p>
            <a:pPr marL="0" indent="0">
              <a:buFont typeface="Wingdings 3" charset="2"/>
              <a:buNone/>
            </a:pPr>
            <a:r>
              <a:rPr lang="en-US" sz="2800" u="sng" dirty="0" smtClean="0"/>
              <a:t>School Psychologist</a:t>
            </a:r>
          </a:p>
          <a:p>
            <a:pPr marL="0" indent="0">
              <a:buFont typeface="Wingdings 3" charset="2"/>
              <a:buNone/>
            </a:pPr>
            <a:r>
              <a:rPr lang="en-US" sz="2400" dirty="0" smtClean="0"/>
              <a:t>Jason McBeth</a:t>
            </a:r>
          </a:p>
          <a:p>
            <a:endParaRPr lang="en-US" dirty="0"/>
          </a:p>
        </p:txBody>
      </p:sp>
    </p:spTree>
    <p:extLst>
      <p:ext uri="{BB962C8B-B14F-4D97-AF65-F5344CB8AC3E}">
        <p14:creationId xmlns:p14="http://schemas.microsoft.com/office/powerpoint/2010/main" val="4077362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239000" cy="868362"/>
          </a:xfrm>
        </p:spPr>
        <p:txBody>
          <a:bodyPr>
            <a:normAutofit/>
          </a:bodyPr>
          <a:lstStyle/>
          <a:p>
            <a:pPr algn="l" eaLnBrk="1" hangingPunct="1"/>
            <a:r>
              <a:rPr lang="en-US" altLang="en-US" sz="4000" dirty="0" smtClean="0">
                <a:solidFill>
                  <a:srgbClr val="00B050"/>
                </a:solidFill>
              </a:rPr>
              <a:t>Special Education Department</a:t>
            </a:r>
          </a:p>
        </p:txBody>
      </p:sp>
      <p:sp>
        <p:nvSpPr>
          <p:cNvPr id="5" name="Content Placeholder 2"/>
          <p:cNvSpPr>
            <a:spLocks noGrp="1"/>
          </p:cNvSpPr>
          <p:nvPr>
            <p:ph idx="1"/>
          </p:nvPr>
        </p:nvSpPr>
        <p:spPr>
          <a:xfrm>
            <a:off x="444500" y="1219200"/>
            <a:ext cx="8229600" cy="5334000"/>
          </a:xfrm>
        </p:spPr>
        <p:txBody>
          <a:bodyPr>
            <a:normAutofit/>
          </a:bodyPr>
          <a:lstStyle/>
          <a:p>
            <a:pPr eaLnBrk="1" hangingPunct="1">
              <a:defRPr/>
            </a:pPr>
            <a:r>
              <a:rPr lang="en-US" altLang="en-US" sz="2400" dirty="0" smtClean="0">
                <a:solidFill>
                  <a:schemeClr val="tx1">
                    <a:lumMod val="95000"/>
                  </a:schemeClr>
                </a:solidFill>
              </a:rPr>
              <a:t>Department Chair: Deb Dornemann</a:t>
            </a:r>
          </a:p>
          <a:p>
            <a:pPr eaLnBrk="1" hangingPunct="1">
              <a:defRPr/>
            </a:pPr>
            <a:r>
              <a:rPr lang="en-US" altLang="en-US" sz="2400" dirty="0" smtClean="0">
                <a:solidFill>
                  <a:schemeClr val="tx1">
                    <a:lumMod val="95000"/>
                  </a:schemeClr>
                </a:solidFill>
              </a:rPr>
              <a:t>Case Managers of IEPs</a:t>
            </a:r>
          </a:p>
          <a:p>
            <a:pPr eaLnBrk="1" hangingPunct="1">
              <a:defRPr/>
            </a:pPr>
            <a:r>
              <a:rPr lang="en-US" altLang="en-US" sz="2400" dirty="0" smtClean="0">
                <a:solidFill>
                  <a:schemeClr val="tx1">
                    <a:lumMod val="95000"/>
                  </a:schemeClr>
                </a:solidFill>
              </a:rPr>
              <a:t>Teachers</a:t>
            </a:r>
          </a:p>
          <a:p>
            <a:pPr eaLnBrk="1" hangingPunct="1">
              <a:defRPr/>
            </a:pPr>
            <a:r>
              <a:rPr lang="en-US" altLang="en-US" sz="2400" dirty="0" smtClean="0">
                <a:solidFill>
                  <a:schemeClr val="tx1">
                    <a:lumMod val="95000"/>
                  </a:schemeClr>
                </a:solidFill>
              </a:rPr>
              <a:t>Speech and Language Clinician</a:t>
            </a:r>
          </a:p>
          <a:p>
            <a:pPr eaLnBrk="1" hangingPunct="1">
              <a:defRPr/>
            </a:pPr>
            <a:r>
              <a:rPr lang="en-US" altLang="en-US" sz="2400" dirty="0" smtClean="0">
                <a:solidFill>
                  <a:schemeClr val="tx1">
                    <a:lumMod val="95000"/>
                  </a:schemeClr>
                </a:solidFill>
              </a:rPr>
              <a:t>Assistive Technology Support</a:t>
            </a:r>
          </a:p>
          <a:p>
            <a:pPr eaLnBrk="1" hangingPunct="1">
              <a:defRPr/>
            </a:pPr>
            <a:r>
              <a:rPr lang="en-US" altLang="en-US" sz="2400" dirty="0" smtClean="0">
                <a:solidFill>
                  <a:schemeClr val="tx1">
                    <a:lumMod val="95000"/>
                  </a:schemeClr>
                </a:solidFill>
              </a:rPr>
              <a:t>Employment and Transition Representative (ETR)</a:t>
            </a:r>
          </a:p>
          <a:p>
            <a:pPr eaLnBrk="1" hangingPunct="1">
              <a:defRPr/>
            </a:pPr>
            <a:r>
              <a:rPr lang="en-US" altLang="en-US" sz="2400" dirty="0" smtClean="0">
                <a:solidFill>
                  <a:schemeClr val="tx1">
                    <a:lumMod val="95000"/>
                  </a:schemeClr>
                </a:solidFill>
              </a:rPr>
              <a:t>Adapted PE Teacher</a:t>
            </a:r>
          </a:p>
          <a:p>
            <a:pPr eaLnBrk="1" hangingPunct="1">
              <a:defRPr/>
            </a:pPr>
            <a:r>
              <a:rPr lang="en-US" altLang="en-US" sz="2400" dirty="0" smtClean="0">
                <a:solidFill>
                  <a:schemeClr val="tx1">
                    <a:lumMod val="95000"/>
                  </a:schemeClr>
                </a:solidFill>
              </a:rPr>
              <a:t>ABA Coach</a:t>
            </a:r>
          </a:p>
          <a:p>
            <a:pPr eaLnBrk="1" hangingPunct="1">
              <a:defRPr/>
            </a:pPr>
            <a:r>
              <a:rPr lang="en-US" altLang="en-US" sz="2400" dirty="0" smtClean="0">
                <a:solidFill>
                  <a:schemeClr val="tx1">
                    <a:lumMod val="95000"/>
                  </a:schemeClr>
                </a:solidFill>
              </a:rPr>
              <a:t>Local Screening Committee / Child Study</a:t>
            </a:r>
          </a:p>
          <a:p>
            <a:pPr eaLnBrk="1" hangingPunct="1">
              <a:defRPr/>
            </a:pPr>
            <a:r>
              <a:rPr lang="en-US" altLang="en-US" sz="2400" dirty="0" smtClean="0">
                <a:solidFill>
                  <a:schemeClr val="tx1">
                    <a:lumMod val="95000"/>
                  </a:schemeClr>
                </a:solidFill>
              </a:rPr>
              <a:t>Section 504</a:t>
            </a:r>
          </a:p>
        </p:txBody>
      </p:sp>
    </p:spTree>
    <p:extLst>
      <p:ext uri="{BB962C8B-B14F-4D97-AF65-F5344CB8AC3E}">
        <p14:creationId xmlns:p14="http://schemas.microsoft.com/office/powerpoint/2010/main" val="366731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additive="base">
                                        <p:cTn id="4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additive="base">
                                        <p:cTn id="4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5">
                                            <p:txEl>
                                              <p:pRg st="7" end="7"/>
                                            </p:txEl>
                                          </p:spTgt>
                                        </p:tgtEl>
                                        <p:attrNameLst>
                                          <p:attrName>style.visibility</p:attrName>
                                        </p:attrNameLst>
                                      </p:cBhvr>
                                      <p:to>
                                        <p:strVal val="visible"/>
                                      </p:to>
                                    </p:set>
                                    <p:anim calcmode="lin" valueType="num">
                                      <p:cBhvr additive="base">
                                        <p:cTn id="54"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5">
                                            <p:txEl>
                                              <p:pRg st="8" end="8"/>
                                            </p:txEl>
                                          </p:spTgt>
                                        </p:tgtEl>
                                        <p:attrNameLst>
                                          <p:attrName>style.visibility</p:attrName>
                                        </p:attrNameLst>
                                      </p:cBhvr>
                                      <p:to>
                                        <p:strVal val="visible"/>
                                      </p:to>
                                    </p:set>
                                    <p:anim calcmode="lin" valueType="num">
                                      <p:cBhvr additive="base">
                                        <p:cTn id="6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5">
                                            <p:txEl>
                                              <p:pRg st="9" end="9"/>
                                            </p:txEl>
                                          </p:spTgt>
                                        </p:tgtEl>
                                        <p:attrNameLst>
                                          <p:attrName>style.visibility</p:attrName>
                                        </p:attrNameLst>
                                      </p:cBhvr>
                                      <p:to>
                                        <p:strVal val="visible"/>
                                      </p:to>
                                    </p:set>
                                    <p:anim calcmode="lin" valueType="num">
                                      <p:cBhvr additive="base">
                                        <p:cTn id="66"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001000" cy="838200"/>
          </a:xfrm>
        </p:spPr>
        <p:txBody>
          <a:bodyPr>
            <a:noAutofit/>
          </a:bodyPr>
          <a:lstStyle/>
          <a:p>
            <a:pPr algn="ctr" eaLnBrk="1" hangingPunct="1"/>
            <a:r>
              <a:rPr lang="en-US" sz="3600" dirty="0" smtClean="0"/>
              <a:t>Standard Diploma Requirements </a:t>
            </a:r>
            <a:r>
              <a:rPr lang="en-US" sz="2700" dirty="0" smtClean="0"/>
              <a:t/>
            </a:r>
            <a:br>
              <a:rPr lang="en-US" sz="2700" dirty="0" smtClean="0"/>
            </a:br>
            <a:endParaRPr lang="en-US" sz="2700" dirty="0" smtClean="0"/>
          </a:p>
        </p:txBody>
      </p:sp>
      <p:sp>
        <p:nvSpPr>
          <p:cNvPr id="5" name="Slide Number Placeholder 4"/>
          <p:cNvSpPr>
            <a:spLocks noGrp="1"/>
          </p:cNvSpPr>
          <p:nvPr>
            <p:ph type="sldNum" sz="quarter" idx="12"/>
          </p:nvPr>
        </p:nvSpPr>
        <p:spPr>
          <a:xfrm>
            <a:off x="6781800" y="6534150"/>
            <a:ext cx="2133600" cy="323850"/>
          </a:xfrm>
        </p:spPr>
        <p:txBody>
          <a:bodyPr/>
          <a:lstStyle/>
          <a:p>
            <a:pPr>
              <a:defRPr/>
            </a:pPr>
            <a:fld id="{DC34AD16-C06B-488C-BE69-6241CD1D36BE}" type="slidenum">
              <a:rPr lang="en-US" smtClean="0"/>
              <a:pPr>
                <a:defRPr/>
              </a:pPr>
              <a:t>6</a:t>
            </a:fld>
            <a:endParaRPr lang="en-US" dirty="0"/>
          </a:p>
        </p:txBody>
      </p:sp>
      <p:pic>
        <p:nvPicPr>
          <p:cNvPr id="3" name="Content Placeholder 2"/>
          <p:cNvPicPr>
            <a:picLocks noGrp="1" noChangeAspect="1"/>
          </p:cNvPicPr>
          <p:nvPr>
            <p:ph idx="1"/>
          </p:nvPr>
        </p:nvPicPr>
        <p:blipFill>
          <a:blip r:embed="rId3"/>
          <a:stretch>
            <a:fillRect/>
          </a:stretch>
        </p:blipFill>
        <p:spPr>
          <a:xfrm>
            <a:off x="0" y="1143000"/>
            <a:ext cx="9143999" cy="5715000"/>
          </a:xfrm>
          <a:prstGeom prst="rect">
            <a:avLst/>
          </a:prstGeom>
        </p:spPr>
      </p:pic>
    </p:spTree>
    <p:extLst>
      <p:ext uri="{BB962C8B-B14F-4D97-AF65-F5344CB8AC3E}">
        <p14:creationId xmlns:p14="http://schemas.microsoft.com/office/powerpoint/2010/main" val="1555403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8077200" cy="655638"/>
          </a:xfrm>
        </p:spPr>
        <p:txBody>
          <a:bodyPr>
            <a:noAutofit/>
          </a:bodyPr>
          <a:lstStyle/>
          <a:p>
            <a:pPr algn="ctr" eaLnBrk="1" hangingPunct="1"/>
            <a:r>
              <a:rPr lang="en-US" sz="3600" dirty="0" smtClean="0"/>
              <a:t>Advanced Studies Diploma Requirements </a:t>
            </a:r>
            <a:br>
              <a:rPr lang="en-US" sz="3600" dirty="0" smtClean="0"/>
            </a:br>
            <a:endParaRPr lang="en-US" sz="3600" dirty="0" smtClean="0">
              <a:solidFill>
                <a:schemeClr val="tx1"/>
              </a:solidFill>
            </a:endParaRPr>
          </a:p>
        </p:txBody>
      </p:sp>
      <p:pic>
        <p:nvPicPr>
          <p:cNvPr id="3" name="Content Placeholder 2"/>
          <p:cNvPicPr>
            <a:picLocks noGrp="1" noChangeAspect="1"/>
          </p:cNvPicPr>
          <p:nvPr>
            <p:ph idx="1"/>
          </p:nvPr>
        </p:nvPicPr>
        <p:blipFill>
          <a:blip r:embed="rId3">
            <a:grayscl/>
          </a:blip>
          <a:stretch>
            <a:fillRect/>
          </a:stretch>
        </p:blipFill>
        <p:spPr>
          <a:xfrm>
            <a:off x="1" y="1143000"/>
            <a:ext cx="9144000" cy="5715000"/>
          </a:xfrm>
          <a:prstGeom prst="rect">
            <a:avLst/>
          </a:prstGeom>
        </p:spPr>
      </p:pic>
    </p:spTree>
    <p:extLst>
      <p:ext uri="{BB962C8B-B14F-4D97-AF65-F5344CB8AC3E}">
        <p14:creationId xmlns:p14="http://schemas.microsoft.com/office/powerpoint/2010/main" val="2935170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762000" y="304800"/>
            <a:ext cx="7604125" cy="1112838"/>
          </a:xfrm>
        </p:spPr>
        <p:txBody>
          <a:bodyPr>
            <a:normAutofit/>
          </a:bodyPr>
          <a:lstStyle/>
          <a:p>
            <a:pPr algn="ctr">
              <a:lnSpc>
                <a:spcPct val="100000"/>
              </a:lnSpc>
            </a:pPr>
            <a:r>
              <a:rPr lang="en-US" dirty="0" smtClean="0">
                <a:latin typeface="Tw Cen MT" pitchFamily="34" charset="0"/>
              </a:rPr>
              <a:t>Verified Credit Requirements</a:t>
            </a:r>
          </a:p>
        </p:txBody>
      </p:sp>
      <p:sp>
        <p:nvSpPr>
          <p:cNvPr id="40963" name="Content Placeholder 2"/>
          <p:cNvSpPr>
            <a:spLocks noGrp="1"/>
          </p:cNvSpPr>
          <p:nvPr>
            <p:ph idx="1"/>
          </p:nvPr>
        </p:nvSpPr>
        <p:spPr>
          <a:xfrm>
            <a:off x="381000" y="1524000"/>
            <a:ext cx="8305800" cy="4876800"/>
          </a:xfrm>
          <a:noFill/>
        </p:spPr>
        <p:txBody>
          <a:bodyPr>
            <a:normAutofit fontScale="85000" lnSpcReduction="10000"/>
          </a:bodyPr>
          <a:lstStyle/>
          <a:p>
            <a:pPr>
              <a:lnSpc>
                <a:spcPct val="110000"/>
              </a:lnSpc>
              <a:spcBef>
                <a:spcPts val="0"/>
              </a:spcBef>
              <a:buFont typeface="Wingdings" pitchFamily="2" charset="2"/>
              <a:buChar char="Ø"/>
            </a:pPr>
            <a:r>
              <a:rPr lang="en-US" sz="3000" dirty="0" smtClean="0">
                <a:solidFill>
                  <a:schemeClr val="tx2"/>
                </a:solidFill>
                <a:latin typeface="Tw Cen MT" pitchFamily="34" charset="0"/>
              </a:rPr>
              <a:t>Students earn a Verified Credit when they pass an SOL test AND the corresponding course.  Students may also earn Verified </a:t>
            </a:r>
            <a:r>
              <a:rPr lang="en-US" sz="3000" dirty="0">
                <a:solidFill>
                  <a:schemeClr val="tx2"/>
                </a:solidFill>
                <a:latin typeface="Tw Cen MT" pitchFamily="34" charset="0"/>
              </a:rPr>
              <a:t>C</a:t>
            </a:r>
            <a:r>
              <a:rPr lang="en-US" sz="3000" dirty="0" smtClean="0">
                <a:solidFill>
                  <a:schemeClr val="tx2"/>
                </a:solidFill>
                <a:latin typeface="Tw Cen MT" pitchFamily="34" charset="0"/>
              </a:rPr>
              <a:t>redits through VDOE approved assessments. </a:t>
            </a:r>
          </a:p>
          <a:p>
            <a:pPr>
              <a:lnSpc>
                <a:spcPct val="110000"/>
              </a:lnSpc>
              <a:spcBef>
                <a:spcPts val="0"/>
              </a:spcBef>
              <a:buNone/>
            </a:pPr>
            <a:endParaRPr lang="en-US" sz="1300" dirty="0" smtClean="0">
              <a:solidFill>
                <a:schemeClr val="tx2"/>
              </a:solidFill>
              <a:latin typeface="Tw Cen MT" pitchFamily="34" charset="0"/>
            </a:endParaRPr>
          </a:p>
          <a:p>
            <a:pPr>
              <a:lnSpc>
                <a:spcPct val="110000"/>
              </a:lnSpc>
              <a:spcBef>
                <a:spcPts val="0"/>
              </a:spcBef>
              <a:buFont typeface="Wingdings" pitchFamily="2" charset="2"/>
              <a:buChar char="Ø"/>
            </a:pPr>
            <a:r>
              <a:rPr lang="en-US" sz="3000" dirty="0" smtClean="0">
                <a:solidFill>
                  <a:schemeClr val="tx2"/>
                </a:solidFill>
                <a:latin typeface="Tw Cen MT" pitchFamily="34" charset="0"/>
              </a:rPr>
              <a:t>Courses with end of course SOL tests:</a:t>
            </a:r>
          </a:p>
          <a:p>
            <a:pPr lvl="1">
              <a:lnSpc>
                <a:spcPct val="100000"/>
              </a:lnSpc>
              <a:buFont typeface="Wingdings" pitchFamily="2" charset="2"/>
              <a:buChar char="Ø"/>
            </a:pPr>
            <a:r>
              <a:rPr lang="en-US" sz="2800" dirty="0" smtClean="0">
                <a:solidFill>
                  <a:schemeClr val="tx2"/>
                </a:solidFill>
                <a:latin typeface="Tw Cen MT" pitchFamily="34" charset="0"/>
              </a:rPr>
              <a:t>English 11 (2 tests- Reading and Writing)</a:t>
            </a:r>
          </a:p>
          <a:p>
            <a:pPr lvl="1">
              <a:lnSpc>
                <a:spcPct val="100000"/>
              </a:lnSpc>
              <a:buFont typeface="Wingdings" pitchFamily="2" charset="2"/>
              <a:buChar char="Ø"/>
            </a:pPr>
            <a:r>
              <a:rPr lang="en-US" sz="2800" dirty="0" smtClean="0">
                <a:solidFill>
                  <a:schemeClr val="tx2"/>
                </a:solidFill>
                <a:latin typeface="Tw Cen MT" pitchFamily="34" charset="0"/>
              </a:rPr>
              <a:t>World History 1, World History 2, US VA History</a:t>
            </a:r>
          </a:p>
          <a:p>
            <a:pPr lvl="1">
              <a:lnSpc>
                <a:spcPct val="100000"/>
              </a:lnSpc>
              <a:buFont typeface="Wingdings" pitchFamily="2" charset="2"/>
              <a:buChar char="Ø"/>
            </a:pPr>
            <a:r>
              <a:rPr lang="en-US" sz="2800" dirty="0" smtClean="0">
                <a:solidFill>
                  <a:schemeClr val="tx2"/>
                </a:solidFill>
                <a:latin typeface="Tw Cen MT" pitchFamily="34" charset="0"/>
              </a:rPr>
              <a:t>Algebra 1, Geometry, Algebra 2</a:t>
            </a:r>
          </a:p>
          <a:p>
            <a:pPr lvl="1">
              <a:lnSpc>
                <a:spcPct val="100000"/>
              </a:lnSpc>
              <a:buFont typeface="Wingdings" pitchFamily="2" charset="2"/>
              <a:buChar char="Ø"/>
            </a:pPr>
            <a:r>
              <a:rPr lang="en-US" sz="2800" dirty="0" smtClean="0">
                <a:solidFill>
                  <a:schemeClr val="tx2"/>
                </a:solidFill>
                <a:latin typeface="Tw Cen MT" pitchFamily="34" charset="0"/>
              </a:rPr>
              <a:t>Biology, Chemistry, Geosystems</a:t>
            </a:r>
          </a:p>
          <a:p>
            <a:pPr lvl="1">
              <a:lnSpc>
                <a:spcPct val="100000"/>
              </a:lnSpc>
              <a:buNone/>
            </a:pPr>
            <a:endParaRPr lang="en-US" sz="1300" dirty="0" smtClean="0">
              <a:solidFill>
                <a:schemeClr val="tx2"/>
              </a:solidFill>
              <a:latin typeface="Tw Cen MT" pitchFamily="34" charset="0"/>
            </a:endParaRPr>
          </a:p>
          <a:p>
            <a:pPr>
              <a:lnSpc>
                <a:spcPct val="100000"/>
              </a:lnSpc>
              <a:buFont typeface="Wingdings" pitchFamily="2" charset="2"/>
              <a:buChar char="Ø"/>
            </a:pPr>
            <a:r>
              <a:rPr lang="en-US" sz="3200" dirty="0" smtClean="0">
                <a:solidFill>
                  <a:schemeClr val="tx2"/>
                </a:solidFill>
                <a:latin typeface="Tw Cen MT" pitchFamily="34" charset="0"/>
              </a:rPr>
              <a:t>Verified Credit requirements depend on diploma type.</a:t>
            </a:r>
          </a:p>
          <a:p>
            <a:pPr lvl="1">
              <a:lnSpc>
                <a:spcPct val="100000"/>
              </a:lnSpc>
              <a:buNone/>
            </a:pPr>
            <a:endParaRPr lang="en-US" dirty="0" smtClean="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&amp; Gold Block Schedule</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0" y="0"/>
            <a:ext cx="762000" cy="109220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31842290"/>
              </p:ext>
            </p:extLst>
          </p:nvPr>
        </p:nvGraphicFramePr>
        <p:xfrm>
          <a:off x="914400" y="1397000"/>
          <a:ext cx="7086600" cy="4241802"/>
        </p:xfrm>
        <a:graphic>
          <a:graphicData uri="http://schemas.openxmlformats.org/drawingml/2006/table">
            <a:tbl>
              <a:tblPr firstRow="1" bandRow="1">
                <a:tableStyleId>{5C22544A-7EE6-4342-B048-85BDC9FD1C3A}</a:tableStyleId>
              </a:tblPr>
              <a:tblGrid>
                <a:gridCol w="2362200"/>
                <a:gridCol w="2362200"/>
                <a:gridCol w="2362200"/>
              </a:tblGrid>
              <a:tr h="706967">
                <a:tc>
                  <a:txBody>
                    <a:bodyPr/>
                    <a:lstStyle/>
                    <a:p>
                      <a:pPr algn="ctr"/>
                      <a:r>
                        <a:rPr lang="en-US" dirty="0" smtClean="0"/>
                        <a:t>Green Day</a:t>
                      </a:r>
                      <a:endParaRPr lang="en-US" dirty="0"/>
                    </a:p>
                  </a:txBody>
                  <a:tcPr anchor="ctr">
                    <a:solidFill>
                      <a:srgbClr val="92D050"/>
                    </a:solidFill>
                  </a:tcPr>
                </a:tc>
                <a:tc>
                  <a:txBody>
                    <a:bodyPr/>
                    <a:lstStyle/>
                    <a:p>
                      <a:pPr algn="ctr"/>
                      <a:endParaRPr lang="en-US" dirty="0"/>
                    </a:p>
                  </a:txBody>
                  <a:tcPr anchor="ctr">
                    <a:solidFill>
                      <a:schemeClr val="bg1"/>
                    </a:solidFill>
                  </a:tcPr>
                </a:tc>
                <a:tc>
                  <a:txBody>
                    <a:bodyPr/>
                    <a:lstStyle/>
                    <a:p>
                      <a:pPr algn="ctr"/>
                      <a:r>
                        <a:rPr lang="en-US" dirty="0" smtClean="0"/>
                        <a:t>Gold Day</a:t>
                      </a:r>
                      <a:endParaRPr lang="en-US" dirty="0"/>
                    </a:p>
                  </a:txBody>
                  <a:tcPr anchor="ctr">
                    <a:solidFill>
                      <a:srgbClr val="DCEB19"/>
                    </a:solidFill>
                  </a:tcPr>
                </a:tc>
              </a:tr>
              <a:tr h="706967">
                <a:tc>
                  <a:txBody>
                    <a:bodyPr/>
                    <a:lstStyle/>
                    <a:p>
                      <a:r>
                        <a:rPr lang="en-US" dirty="0" smtClean="0"/>
                        <a:t>1</a:t>
                      </a:r>
                      <a:r>
                        <a:rPr lang="en-US" baseline="30000" dirty="0" smtClean="0"/>
                        <a:t>st</a:t>
                      </a:r>
                      <a:r>
                        <a:rPr lang="en-US" dirty="0" smtClean="0"/>
                        <a:t> Period</a:t>
                      </a:r>
                      <a:endParaRPr lang="en-US" dirty="0"/>
                    </a:p>
                  </a:txBody>
                  <a:tcPr anchor="ctr">
                    <a:solidFill>
                      <a:srgbClr val="92D050"/>
                    </a:solidFill>
                  </a:tcPr>
                </a:tc>
                <a:tc>
                  <a:txBody>
                    <a:bodyPr/>
                    <a:lstStyle/>
                    <a:p>
                      <a:pPr algn="ctr"/>
                      <a:r>
                        <a:rPr lang="en-US" dirty="0" smtClean="0"/>
                        <a:t>8:10 –</a:t>
                      </a:r>
                      <a:r>
                        <a:rPr lang="en-US" baseline="0" dirty="0" smtClean="0"/>
                        <a:t> 9:42 a.m.</a:t>
                      </a:r>
                      <a:endParaRPr lang="en-US" dirty="0"/>
                    </a:p>
                  </a:txBody>
                  <a:tcPr anchor="ctr"/>
                </a:tc>
                <a:tc>
                  <a:txBody>
                    <a:bodyPr/>
                    <a:lstStyle/>
                    <a:p>
                      <a:r>
                        <a:rPr lang="en-US" dirty="0" smtClean="0"/>
                        <a:t>2</a:t>
                      </a:r>
                      <a:r>
                        <a:rPr lang="en-US" baseline="30000" dirty="0" smtClean="0"/>
                        <a:t>nd</a:t>
                      </a:r>
                      <a:r>
                        <a:rPr lang="en-US" dirty="0" smtClean="0"/>
                        <a:t> Period</a:t>
                      </a:r>
                      <a:endParaRPr lang="en-US" dirty="0"/>
                    </a:p>
                  </a:txBody>
                  <a:tcPr anchor="ctr">
                    <a:solidFill>
                      <a:srgbClr val="DCEB19"/>
                    </a:solidFill>
                  </a:tcPr>
                </a:tc>
              </a:tr>
              <a:tr h="706967">
                <a:tc>
                  <a:txBody>
                    <a:bodyPr/>
                    <a:lstStyle/>
                    <a:p>
                      <a:r>
                        <a:rPr lang="en-US" dirty="0" smtClean="0"/>
                        <a:t>3</a:t>
                      </a:r>
                      <a:r>
                        <a:rPr lang="en-US" baseline="30000" dirty="0" smtClean="0"/>
                        <a:t>rd</a:t>
                      </a:r>
                      <a:r>
                        <a:rPr lang="en-US" dirty="0" smtClean="0"/>
                        <a:t> Period</a:t>
                      </a:r>
                      <a:endParaRPr lang="en-US" dirty="0"/>
                    </a:p>
                  </a:txBody>
                  <a:tcPr anchor="ctr">
                    <a:solidFill>
                      <a:srgbClr val="92D050"/>
                    </a:solidFill>
                  </a:tcPr>
                </a:tc>
                <a:tc>
                  <a:txBody>
                    <a:bodyPr/>
                    <a:lstStyle/>
                    <a:p>
                      <a:pPr algn="ctr"/>
                      <a:r>
                        <a:rPr lang="en-US" dirty="0" smtClean="0"/>
                        <a:t>9:49 – 10:37 a.m.</a:t>
                      </a:r>
                      <a:endParaRPr lang="en-US" dirty="0"/>
                    </a:p>
                  </a:txBody>
                  <a:tcPr anchor="ctr"/>
                </a:tc>
                <a:tc>
                  <a:txBody>
                    <a:bodyPr/>
                    <a:lstStyle/>
                    <a:p>
                      <a:r>
                        <a:rPr lang="en-US" dirty="0" smtClean="0"/>
                        <a:t>3</a:t>
                      </a:r>
                      <a:r>
                        <a:rPr lang="en-US" baseline="30000" dirty="0" smtClean="0"/>
                        <a:t>rd</a:t>
                      </a:r>
                      <a:r>
                        <a:rPr lang="en-US" dirty="0" smtClean="0"/>
                        <a:t> Period</a:t>
                      </a:r>
                      <a:endParaRPr lang="en-US" dirty="0"/>
                    </a:p>
                  </a:txBody>
                  <a:tcPr anchor="ctr">
                    <a:solidFill>
                      <a:srgbClr val="DCEB19"/>
                    </a:solidFill>
                  </a:tcPr>
                </a:tc>
              </a:tr>
              <a:tr h="706967">
                <a:tc>
                  <a:txBody>
                    <a:bodyPr/>
                    <a:lstStyle/>
                    <a:p>
                      <a:r>
                        <a:rPr lang="en-US" dirty="0" smtClean="0"/>
                        <a:t>Saxon Time</a:t>
                      </a:r>
                      <a:endParaRPr lang="en-US" dirty="0"/>
                    </a:p>
                  </a:txBody>
                  <a:tcPr anchor="ctr">
                    <a:solidFill>
                      <a:srgbClr val="92D050"/>
                    </a:solidFill>
                  </a:tcPr>
                </a:tc>
                <a:tc>
                  <a:txBody>
                    <a:bodyPr/>
                    <a:lstStyle/>
                    <a:p>
                      <a:pPr algn="ctr"/>
                      <a:r>
                        <a:rPr lang="en-US" dirty="0" smtClean="0"/>
                        <a:t>10:37 –</a:t>
                      </a:r>
                      <a:r>
                        <a:rPr lang="en-US" baseline="0" dirty="0" smtClean="0"/>
                        <a:t> 11:11 a.m.</a:t>
                      </a:r>
                      <a:endParaRPr lang="en-US" dirty="0"/>
                    </a:p>
                  </a:txBody>
                  <a:tcPr anchor="ctr"/>
                </a:tc>
                <a:tc>
                  <a:txBody>
                    <a:bodyPr/>
                    <a:lstStyle/>
                    <a:p>
                      <a:r>
                        <a:rPr lang="en-US" dirty="0" smtClean="0"/>
                        <a:t>Saxon Time</a:t>
                      </a:r>
                      <a:endParaRPr lang="en-US" dirty="0"/>
                    </a:p>
                  </a:txBody>
                  <a:tcPr anchor="ctr">
                    <a:solidFill>
                      <a:srgbClr val="DCEB19"/>
                    </a:solidFill>
                  </a:tcPr>
                </a:tc>
              </a:tr>
              <a:tr h="706967">
                <a:tc>
                  <a:txBody>
                    <a:bodyPr/>
                    <a:lstStyle/>
                    <a:p>
                      <a:r>
                        <a:rPr lang="en-US" dirty="0" smtClean="0"/>
                        <a:t>5</a:t>
                      </a:r>
                      <a:r>
                        <a:rPr lang="en-US" baseline="30000" dirty="0" smtClean="0"/>
                        <a:t>th</a:t>
                      </a:r>
                      <a:r>
                        <a:rPr lang="en-US" dirty="0" smtClean="0"/>
                        <a:t> Period (w/lunch)</a:t>
                      </a:r>
                      <a:endParaRPr lang="en-US" dirty="0"/>
                    </a:p>
                  </a:txBody>
                  <a:tcPr anchor="ctr">
                    <a:solidFill>
                      <a:srgbClr val="92D050"/>
                    </a:solidFill>
                  </a:tcPr>
                </a:tc>
                <a:tc>
                  <a:txBody>
                    <a:bodyPr/>
                    <a:lstStyle/>
                    <a:p>
                      <a:pPr algn="ctr"/>
                      <a:r>
                        <a:rPr lang="en-US" sz="1600" dirty="0" smtClean="0"/>
                        <a:t>11:18 a.m.</a:t>
                      </a:r>
                      <a:r>
                        <a:rPr lang="en-US" sz="1600" baseline="0" dirty="0" smtClean="0"/>
                        <a:t> – 1:18 p.m.</a:t>
                      </a:r>
                      <a:endParaRPr lang="en-US" sz="1600" dirty="0"/>
                    </a:p>
                  </a:txBody>
                  <a:tcPr anchor="ctr"/>
                </a:tc>
                <a:tc>
                  <a:txBody>
                    <a:bodyPr/>
                    <a:lstStyle/>
                    <a:p>
                      <a:r>
                        <a:rPr lang="en-US" dirty="0" smtClean="0"/>
                        <a:t>4</a:t>
                      </a:r>
                      <a:r>
                        <a:rPr lang="en-US" baseline="30000" dirty="0" smtClean="0"/>
                        <a:t>th</a:t>
                      </a:r>
                      <a:r>
                        <a:rPr lang="en-US" dirty="0" smtClean="0"/>
                        <a:t> Period (w/lunch)</a:t>
                      </a:r>
                      <a:endParaRPr lang="en-US" dirty="0"/>
                    </a:p>
                  </a:txBody>
                  <a:tcPr anchor="ctr">
                    <a:solidFill>
                      <a:srgbClr val="DCEB19"/>
                    </a:solidFill>
                  </a:tcPr>
                </a:tc>
              </a:tr>
              <a:tr h="706967">
                <a:tc>
                  <a:txBody>
                    <a:bodyPr/>
                    <a:lstStyle/>
                    <a:p>
                      <a:r>
                        <a:rPr lang="en-US" dirty="0" smtClean="0"/>
                        <a:t>7</a:t>
                      </a:r>
                      <a:r>
                        <a:rPr lang="en-US" baseline="30000" dirty="0" smtClean="0"/>
                        <a:t>th</a:t>
                      </a:r>
                      <a:r>
                        <a:rPr lang="en-US" dirty="0" smtClean="0"/>
                        <a:t> Period</a:t>
                      </a:r>
                      <a:endParaRPr lang="en-US" dirty="0"/>
                    </a:p>
                  </a:txBody>
                  <a:tcPr anchor="ctr">
                    <a:solidFill>
                      <a:srgbClr val="92D050"/>
                    </a:solidFill>
                  </a:tcPr>
                </a:tc>
                <a:tc>
                  <a:txBody>
                    <a:bodyPr/>
                    <a:lstStyle/>
                    <a:p>
                      <a:pPr algn="ctr"/>
                      <a:r>
                        <a:rPr lang="en-US" dirty="0" smtClean="0"/>
                        <a:t>1:25 – 2:55 p.m.</a:t>
                      </a:r>
                      <a:endParaRPr lang="en-US" dirty="0"/>
                    </a:p>
                  </a:txBody>
                  <a:tcPr anchor="ctr"/>
                </a:tc>
                <a:tc>
                  <a:txBody>
                    <a:bodyPr/>
                    <a:lstStyle/>
                    <a:p>
                      <a:r>
                        <a:rPr lang="en-US" dirty="0" smtClean="0"/>
                        <a:t>6</a:t>
                      </a:r>
                      <a:r>
                        <a:rPr lang="en-US" baseline="30000" dirty="0" smtClean="0"/>
                        <a:t>th</a:t>
                      </a:r>
                      <a:r>
                        <a:rPr lang="en-US" dirty="0" smtClean="0"/>
                        <a:t> Period</a:t>
                      </a:r>
                      <a:endParaRPr lang="en-US" dirty="0"/>
                    </a:p>
                  </a:txBody>
                  <a:tcPr anchor="ctr">
                    <a:solidFill>
                      <a:srgbClr val="DCEB19"/>
                    </a:solidFill>
                  </a:tcPr>
                </a:tc>
              </a:tr>
            </a:tbl>
          </a:graphicData>
        </a:graphic>
      </p:graphicFrame>
    </p:spTree>
    <p:extLst>
      <p:ext uri="{BB962C8B-B14F-4D97-AF65-F5344CB8AC3E}">
        <p14:creationId xmlns:p14="http://schemas.microsoft.com/office/powerpoint/2010/main" val="2787350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8969</TotalTime>
  <Words>2793</Words>
  <Application>Microsoft Office PowerPoint</Application>
  <PresentationFormat>On-screen Show (4:3)</PresentationFormat>
  <Paragraphs>434</Paragraphs>
  <Slides>33</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Adobe Gothic Std B</vt:lpstr>
      <vt:lpstr>Arial</vt:lpstr>
      <vt:lpstr>Calibri</vt:lpstr>
      <vt:lpstr>David</vt:lpstr>
      <vt:lpstr>Trebuchet MS</vt:lpstr>
      <vt:lpstr>Tw Cen MT</vt:lpstr>
      <vt:lpstr>Wingdings</vt:lpstr>
      <vt:lpstr>Wingdings 3</vt:lpstr>
      <vt:lpstr>Facet</vt:lpstr>
      <vt:lpstr>Welcome to Langley High School!</vt:lpstr>
      <vt:lpstr>Administrators</vt:lpstr>
      <vt:lpstr>PowerPoint Presentation</vt:lpstr>
      <vt:lpstr>Student Services Department </vt:lpstr>
      <vt:lpstr>Special Education Department</vt:lpstr>
      <vt:lpstr>Standard Diploma Requirements  </vt:lpstr>
      <vt:lpstr>Advanced Studies Diploma Requirements  </vt:lpstr>
      <vt:lpstr>Verified Credit Requirements</vt:lpstr>
      <vt:lpstr>Green &amp; Gold Block Schedule</vt:lpstr>
      <vt:lpstr>Saxon Time</vt:lpstr>
      <vt:lpstr>Typical 9th Grade Schedule</vt:lpstr>
      <vt:lpstr>Honors English 9 &amp; World History 1</vt:lpstr>
      <vt:lpstr>English 9: Standard vs. Honors </vt:lpstr>
      <vt:lpstr>Biology Honors</vt:lpstr>
      <vt:lpstr>Geometry Honors / Algebra II Honors</vt:lpstr>
      <vt:lpstr>Economics &amp; Personal Finance</vt:lpstr>
      <vt:lpstr>PowerPoint Presentation</vt:lpstr>
      <vt:lpstr>World Languages at Langley</vt:lpstr>
      <vt:lpstr>Humanities Electives  Open to 9th Graders</vt:lpstr>
      <vt:lpstr>Performing Arts Electives  Open to 9th Graders</vt:lpstr>
      <vt:lpstr>Fine Arts Electives  Open to 9th Graders</vt:lpstr>
      <vt:lpstr>CTE:  Career &amp; Technology Education Electives</vt:lpstr>
      <vt:lpstr>Should I Take Honors Classes?</vt:lpstr>
      <vt:lpstr>Should I Take an AP Class?</vt:lpstr>
      <vt:lpstr>Honors/AP Classes – Grade Weighting</vt:lpstr>
      <vt:lpstr>Questions about appropriate placement for 9th grade?</vt:lpstr>
      <vt:lpstr>High School Counts – Even Now!</vt:lpstr>
      <vt:lpstr>Keys to High School Success</vt:lpstr>
      <vt:lpstr>PowerPoint Presentation</vt:lpstr>
      <vt:lpstr>What’s Next… </vt:lpstr>
      <vt:lpstr>Already Thinking Ahead To…</vt:lpstr>
      <vt:lpstr>Top Ten Factors Used In Admissions Decisions (NACAC 2014)</vt:lpstr>
      <vt:lpstr>On Behalf of All of Us at Langley High School</vt:lpstr>
    </vt:vector>
  </TitlesOfParts>
  <Company>Fairfax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Studies Diploma Requirements</dc:title>
  <dc:creator>Administrator</dc:creator>
  <cp:lastModifiedBy>Johnson, Michael</cp:lastModifiedBy>
  <cp:revision>181</cp:revision>
  <cp:lastPrinted>2018-01-23T13:23:21Z</cp:lastPrinted>
  <dcterms:created xsi:type="dcterms:W3CDTF">2014-01-16T16:34:46Z</dcterms:created>
  <dcterms:modified xsi:type="dcterms:W3CDTF">2018-02-08T16:37:10Z</dcterms:modified>
</cp:coreProperties>
</file>