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342" r:id="rId3"/>
    <p:sldId id="434" r:id="rId4"/>
    <p:sldId id="435" r:id="rId5"/>
    <p:sldId id="441" r:id="rId6"/>
    <p:sldId id="440" r:id="rId7"/>
    <p:sldId id="444" r:id="rId8"/>
    <p:sldId id="436" r:id="rId9"/>
    <p:sldId id="437" r:id="rId10"/>
    <p:sldId id="442" r:id="rId11"/>
    <p:sldId id="438" r:id="rId12"/>
    <p:sldId id="439" r:id="rId13"/>
    <p:sldId id="432" r:id="rId14"/>
    <p:sldId id="433" r:id="rId15"/>
    <p:sldId id="389" r:id="rId16"/>
    <p:sldId id="443" r:id="rId17"/>
    <p:sldId id="419" r:id="rId18"/>
    <p:sldId id="396" r:id="rId19"/>
    <p:sldId id="366"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92"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59" autoAdjust="0"/>
    <p:restoredTop sz="95714"/>
  </p:normalViewPr>
  <p:slideViewPr>
    <p:cSldViewPr snapToGrid="0" snapToObjects="1">
      <p:cViewPr varScale="1">
        <p:scale>
          <a:sx n="88" d="100"/>
          <a:sy n="88" d="100"/>
        </p:scale>
        <p:origin x="1338" y="84"/>
      </p:cViewPr>
      <p:guideLst>
        <p:guide orient="horz" pos="2592"/>
        <p:guide pos="2880"/>
      </p:guideLst>
    </p:cSldViewPr>
  </p:slid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9C6D2A-C009-B747-92BC-2BFEC30D394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1C9BBF-99DB-1B45-B1B6-C50195A44B8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B3438DF-C528-CC4B-80EE-D092ADB4CDF8}" type="datetimeFigureOut">
              <a:rPr lang="en-US" smtClean="0"/>
              <a:t>5/7/2020</a:t>
            </a:fld>
            <a:endParaRPr lang="en-US"/>
          </a:p>
        </p:txBody>
      </p:sp>
      <p:sp>
        <p:nvSpPr>
          <p:cNvPr id="4" name="Footer Placeholder 3">
            <a:extLst>
              <a:ext uri="{FF2B5EF4-FFF2-40B4-BE49-F238E27FC236}">
                <a16:creationId xmlns:a16="http://schemas.microsoft.com/office/drawing/2014/main" id="{41D4B2CD-DDB8-E042-B310-D8FCC38017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05C235D-FE9A-5640-A323-8760BB4FB4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7CC9602-EB21-694A-AA23-69D79EC4D405}" type="slidenum">
              <a:rPr lang="en-US" smtClean="0"/>
              <a:t>‹#›</a:t>
            </a:fld>
            <a:endParaRPr lang="en-US"/>
          </a:p>
        </p:txBody>
      </p:sp>
    </p:spTree>
    <p:extLst>
      <p:ext uri="{BB962C8B-B14F-4D97-AF65-F5344CB8AC3E}">
        <p14:creationId xmlns:p14="http://schemas.microsoft.com/office/powerpoint/2010/main" val="376106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E1BD3-3409-4F96-AB18-C145D90058E0}" type="datetimeFigureOut">
              <a:rPr lang="en-US" smtClean="0"/>
              <a:t>5/7/2020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209CE0-FC9D-427A-94B6-F564A7C0652C}" type="slidenum">
              <a:rPr lang="en-US" smtClean="0"/>
              <a:t>‹#›</a:t>
            </a:fld>
            <a:endParaRPr lang="en-US"/>
          </a:p>
        </p:txBody>
      </p:sp>
    </p:spTree>
    <p:extLst>
      <p:ext uri="{BB962C8B-B14F-4D97-AF65-F5344CB8AC3E}">
        <p14:creationId xmlns:p14="http://schemas.microsoft.com/office/powerpoint/2010/main" val="28902990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A22AC25-0D33-EC43-B649-C5F47AE81E48}"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62635" y="6492830"/>
            <a:ext cx="2133600" cy="365125"/>
          </a:xfrm>
        </p:spPr>
        <p:txBody>
          <a:bodyPr/>
          <a:lstStyle/>
          <a:p>
            <a:fld id="{69E2A1E4-933C-A148-8760-C6369BD09A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F711D5-E839-024E-86FC-AEF8381A6497}"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01CCA6-3F50-0448-8EAF-FF1D5EF4E0F0}"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95858E-0BCF-9542-AF65-A7BD3994940A}"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B4AFA6-ED4E-E44A-BFBD-18618BC0C557}" type="datetime1">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C266E-E11C-FA45-894F-3B9B695A0C34}"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E92AD9-994F-DB40-A79B-F6DCCC2DB7B1}" type="datetime1">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16D7CE-BEA5-BC45-8610-1EC44980781C}" type="datetime1">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860745-02C7-6140-B299-CCD24AE76D85}" type="datetime1">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1C0F3D-C994-CF45-B908-F281C3DF7F8D}"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852710-36F6-8F45-8E5E-4ADB9849AB2B}" type="datetime1">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A1E4-933C-A148-8760-C6369BD09A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6C379-D79A-2A4A-AC18-61F8927E5A68}" type="datetime1">
              <a:rPr lang="en-US" smtClean="0"/>
              <a:t>5/7/2020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76283" y="647918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2A1E4-933C-A148-8760-C6369BD09A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mailto:chrissielavin1@gmail.com" TargetMode="External"/><Relationship Id="rId1" Type="http://schemas.openxmlformats.org/officeDocument/2006/relationships/slideLayout" Target="../slideLayouts/slideLayout2.xml"/><Relationship Id="rId4" Type="http://schemas.openxmlformats.org/officeDocument/2006/relationships/hyperlink" Target="https://www.jotformpro.com/90294874131156"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jtvandesande@fcps.edu" TargetMode="External"/><Relationship Id="rId7" Type="http://schemas.openxmlformats.org/officeDocument/2006/relationships/image" Target="../media/image6.jpeg"/><Relationship Id="rId2" Type="http://schemas.openxmlformats.org/officeDocument/2006/relationships/hyperlink" Target="mailto:mdbaker@fcps.edu" TargetMode="Externa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hyperlink" Target="mailto:jim.robertson@fcps.edu"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susangconnery@gmail.com" TargetMode="External"/><Relationship Id="rId2" Type="http://schemas.openxmlformats.org/officeDocument/2006/relationships/hyperlink" Target="mailto:elizabeth.trumbull@gmail.com" TargetMode="External"/><Relationship Id="rId1" Type="http://schemas.openxmlformats.org/officeDocument/2006/relationships/slideLayout" Target="../slideLayouts/slideLayout2.xml"/><Relationship Id="rId5" Type="http://schemas.openxmlformats.org/officeDocument/2006/relationships/hyperlink" Target="mailto:jrlesan@gmail.com" TargetMode="External"/><Relationship Id="rId4" Type="http://schemas.openxmlformats.org/officeDocument/2006/relationships/hyperlink" Target="mailto:annette.bellino@verizon.ne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mailto:jassaad01@gmail.com" TargetMode="External"/><Relationship Id="rId13" Type="http://schemas.openxmlformats.org/officeDocument/2006/relationships/hyperlink" Target="https://www.ptsalangley.org/angp" TargetMode="External"/><Relationship Id="rId3" Type="http://schemas.openxmlformats.org/officeDocument/2006/relationships/hyperlink" Target="mailto:elizabeth.trumbull@gmail.com" TargetMode="External"/><Relationship Id="rId7" Type="http://schemas.openxmlformats.org/officeDocument/2006/relationships/hyperlink" Target="mailto:jrlesan@gmail.com" TargetMode="External"/><Relationship Id="rId12" Type="http://schemas.openxmlformats.org/officeDocument/2006/relationships/hyperlink" Target="mailto:missyperkins72@gmail.com" TargetMode="External"/><Relationship Id="rId2" Type="http://schemas.openxmlformats.org/officeDocument/2006/relationships/hyperlink" Target="http://www.ptsalangley.org/class-of-2020" TargetMode="External"/><Relationship Id="rId1" Type="http://schemas.openxmlformats.org/officeDocument/2006/relationships/slideLayout" Target="../slideLayouts/slideLayout2.xml"/><Relationship Id="rId6" Type="http://schemas.openxmlformats.org/officeDocument/2006/relationships/hyperlink" Target="mailto:sarah.t.tyler@gmail.com" TargetMode="External"/><Relationship Id="rId11" Type="http://schemas.openxmlformats.org/officeDocument/2006/relationships/hyperlink" Target="mailto:lisanevins@verizon.net" TargetMode="External"/><Relationship Id="rId5" Type="http://schemas.openxmlformats.org/officeDocument/2006/relationships/hyperlink" Target="mailto:annette.bellino@verizon.net" TargetMode="External"/><Relationship Id="rId10" Type="http://schemas.openxmlformats.org/officeDocument/2006/relationships/hyperlink" Target="mailto:christina_treacy@hotmail.com" TargetMode="External"/><Relationship Id="rId4" Type="http://schemas.openxmlformats.org/officeDocument/2006/relationships/hyperlink" Target="mailto:susangconnery@gmail.com" TargetMode="External"/><Relationship Id="rId9" Type="http://schemas.openxmlformats.org/officeDocument/2006/relationships/hyperlink" Target="mailto:jriddle13998@gmail.com"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mailto:nbernard@fcps.edu" TargetMode="External"/><Relationship Id="rId3" Type="http://schemas.openxmlformats.org/officeDocument/2006/relationships/hyperlink" Target="mailto:armantel@fcps.edu" TargetMode="External"/><Relationship Id="rId7" Type="http://schemas.openxmlformats.org/officeDocument/2006/relationships/hyperlink" Target="mailto:kerobinson1@fcps.edu" TargetMode="External"/><Relationship Id="rId2" Type="http://schemas.openxmlformats.org/officeDocument/2006/relationships/hyperlink" Target="mailto:msjohnson@fcps.edu" TargetMode="External"/><Relationship Id="rId1" Type="http://schemas.openxmlformats.org/officeDocument/2006/relationships/slideLayout" Target="../slideLayouts/slideLayout2.xml"/><Relationship Id="rId6" Type="http://schemas.openxmlformats.org/officeDocument/2006/relationships/hyperlink" Target="mailto:jlbaldesare@fcps.edu" TargetMode="External"/><Relationship Id="rId5" Type="http://schemas.openxmlformats.org/officeDocument/2006/relationships/hyperlink" Target="mailto:tjready@fcps.edu" TargetMode="External"/><Relationship Id="rId4" Type="http://schemas.openxmlformats.org/officeDocument/2006/relationships/hyperlink" Target="mailto:nlmalone@fcps.edu" TargetMode="External"/><Relationship Id="rId9" Type="http://schemas.openxmlformats.org/officeDocument/2006/relationships/hyperlink" Target="https://langleyhs.fcps.edu/department/student-services-staf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www.ptsalangley.org/angp" TargetMode="External"/><Relationship Id="rId3" Type="http://schemas.openxmlformats.org/officeDocument/2006/relationships/hyperlink" Target="https://www.fcps.edu/resources/technology/student-information-system-sis-fcps/sis-parent-account-registration" TargetMode="External"/><Relationship Id="rId7" Type="http://schemas.openxmlformats.org/officeDocument/2006/relationships/hyperlink" Target="http://www.ptsalangley.org/class-of-2020" TargetMode="External"/><Relationship Id="rId12" Type="http://schemas.openxmlformats.org/officeDocument/2006/relationships/hyperlink" Target="http://www2.fcps.edu/LangleyHS/servicelearning.html" TargetMode="External"/><Relationship Id="rId2" Type="http://schemas.openxmlformats.org/officeDocument/2006/relationships/hyperlink" Target="https://sisparent.fcps.edu/" TargetMode="External"/><Relationship Id="rId1" Type="http://schemas.openxmlformats.org/officeDocument/2006/relationships/slideLayout" Target="../slideLayouts/slideLayout2.xml"/><Relationship Id="rId6" Type="http://schemas.openxmlformats.org/officeDocument/2006/relationships/hyperlink" Target="http://www2.fcps.edu/LangleyHS/" TargetMode="External"/><Relationship Id="rId11" Type="http://schemas.openxmlformats.org/officeDocument/2006/relationships/hyperlink" Target="http://www.langleysports.org/" TargetMode="External"/><Relationship Id="rId5" Type="http://schemas.openxmlformats.org/officeDocument/2006/relationships/hyperlink" Target="https://public.govdelivery.com/accounts/VAEDUFCPS/subscriber/new" TargetMode="External"/><Relationship Id="rId10" Type="http://schemas.openxmlformats.org/officeDocument/2006/relationships/hyperlink" Target="http://www.ptsalangley.org/lhs-quick-links" TargetMode="External"/><Relationship Id="rId4" Type="http://schemas.openxmlformats.org/officeDocument/2006/relationships/hyperlink" Target="https://fcps.blackboard.com/" TargetMode="External"/><Relationship Id="rId9" Type="http://schemas.openxmlformats.org/officeDocument/2006/relationships/hyperlink" Target="http://www.ptsalangley.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saxonscope.com/" TargetMode="External"/><Relationship Id="rId2" Type="http://schemas.openxmlformats.org/officeDocument/2006/relationships/hyperlink" Target="mailto:saxonbroadcast@gmail.com" TargetMode="External"/><Relationship Id="rId1" Type="http://schemas.openxmlformats.org/officeDocument/2006/relationships/slideLayout" Target="../slideLayouts/slideLayout2.xml"/><Relationship Id="rId5" Type="http://schemas.openxmlformats.org/officeDocument/2006/relationships/hyperlink" Target="https://www.yearbookordercenter.com/" TargetMode="External"/><Relationship Id="rId4" Type="http://schemas.openxmlformats.org/officeDocument/2006/relationships/hyperlink" Target="https://forms.gle/zTm9HjJzHij1eiet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lhs2020photos@gmail.com" TargetMode="External"/><Relationship Id="rId2" Type="http://schemas.openxmlformats.org/officeDocument/2006/relationships/hyperlink" Target="mailto:hwwolff@fcps.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klervick@yahoo.com" TargetMode="External"/><Relationship Id="rId2" Type="http://schemas.openxmlformats.org/officeDocument/2006/relationships/hyperlink" Target="https://www.ptsalangley.org/angp-yard-sign" TargetMode="External"/><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6.xml.rels><?xml version="1.0" encoding="UTF-8" standalone="yes"?>
<Relationships xmlns="http://schemas.openxmlformats.org/package/2006/relationships"><Relationship Id="rId3" Type="http://schemas.openxmlformats.org/officeDocument/2006/relationships/hyperlink" Target="https://apcoronavirusupdates.collegeboard.org/students/taking-ap-exams/ap-exam-schedule" TargetMode="External"/><Relationship Id="rId2" Type="http://schemas.openxmlformats.org/officeDocument/2006/relationships/hyperlink" Target="https://apcoronavirusupdates.collegeboard.org/students" TargetMode="External"/><Relationship Id="rId1" Type="http://schemas.openxmlformats.org/officeDocument/2006/relationships/slideLayout" Target="../slideLayouts/slideLayout2.xml"/><Relationship Id="rId6" Type="http://schemas.openxmlformats.org/officeDocument/2006/relationships/hyperlink" Target="https://www.fcps.edu/news/fcps-shares-new-updates-ap-and-ib-students" TargetMode="External"/><Relationship Id="rId5" Type="http://schemas.openxmlformats.org/officeDocument/2006/relationships/hyperlink" Target="https://www.fcps.edu/news/coronavirus-update-faqs#ap" TargetMode="External"/><Relationship Id="rId4" Type="http://schemas.openxmlformats.org/officeDocument/2006/relationships/hyperlink" Target="https://apcoronavirusupdates.collegeboard.org/students/ap-course-schedul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ovablood.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fcps.edu/news/coronavirus-update-faqs#ap" TargetMode="External"/><Relationship Id="rId2" Type="http://schemas.openxmlformats.org/officeDocument/2006/relationships/hyperlink" Target="https://www.fcps.edu/resources/student-safety-and-wellness/food-and-nutrition-programs/prices-lunch-account-prepayment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8000">
            <a:alpha val="29000"/>
          </a:srgbClr>
        </a:solidFill>
        <a:effectLst/>
      </p:bgPr>
    </p:bg>
    <p:spTree>
      <p:nvGrpSpPr>
        <p:cNvPr id="1" name=""/>
        <p:cNvGrpSpPr/>
        <p:nvPr/>
      </p:nvGrpSpPr>
      <p:grpSpPr>
        <a:xfrm>
          <a:off x="0" y="0"/>
          <a:ext cx="0" cy="0"/>
          <a:chOff x="0" y="0"/>
          <a:chExt cx="0" cy="0"/>
        </a:xfrm>
      </p:grpSpPr>
      <p:pic>
        <p:nvPicPr>
          <p:cNvPr id="5" name="Picture 4"/>
          <p:cNvPicPr/>
          <p:nvPr/>
        </p:nvPicPr>
        <p:blipFill>
          <a:blip r:embed="rId2" cstate="screen">
            <a:extLst>
              <a:ext uri="{28A0092B-C50C-407E-A947-70E740481C1C}">
                <a14:useLocalDpi xmlns:a14="http://schemas.microsoft.com/office/drawing/2010/main"/>
              </a:ext>
            </a:extLst>
          </a:blip>
          <a:srcRect/>
          <a:stretch>
            <a:fillRect/>
          </a:stretch>
        </p:blipFill>
        <p:spPr bwMode="auto">
          <a:xfrm>
            <a:off x="3535680" y="4879556"/>
            <a:ext cx="2398955" cy="1756192"/>
          </a:xfrm>
          <a:prstGeom prst="rect">
            <a:avLst/>
          </a:prstGeom>
          <a:noFill/>
          <a:ln w="38100">
            <a:solidFill>
              <a:srgbClr val="008040"/>
            </a:solidFill>
            <a:miter lim="800000"/>
            <a:headEnd/>
            <a:tailEnd/>
          </a:ln>
        </p:spPr>
      </p:pic>
      <p:sp>
        <p:nvSpPr>
          <p:cNvPr id="2" name="Title 1"/>
          <p:cNvSpPr>
            <a:spLocks noGrp="1"/>
          </p:cNvSpPr>
          <p:nvPr>
            <p:ph type="ctrTitle"/>
          </p:nvPr>
        </p:nvSpPr>
        <p:spPr>
          <a:xfrm>
            <a:off x="685800" y="1076282"/>
            <a:ext cx="7772400" cy="2470898"/>
          </a:xfrm>
        </p:spPr>
        <p:txBody>
          <a:bodyPr>
            <a:normAutofit/>
          </a:bodyPr>
          <a:lstStyle/>
          <a:p>
            <a:r>
              <a:rPr lang="en-US" sz="4000" b="1" dirty="0"/>
              <a:t>Langley High School</a:t>
            </a:r>
            <a:br>
              <a:rPr lang="en-US" sz="4000" b="1" dirty="0"/>
            </a:br>
            <a:r>
              <a:rPr lang="en-US" sz="4000" b="1" dirty="0"/>
              <a:t>Senior Parent Update</a:t>
            </a:r>
            <a:br>
              <a:rPr lang="en-US" sz="4800" b="1" dirty="0"/>
            </a:br>
            <a:endParaRPr lang="en-US" sz="2700" b="1" dirty="0"/>
          </a:p>
        </p:txBody>
      </p:sp>
      <p:sp>
        <p:nvSpPr>
          <p:cNvPr id="3" name="Subtitle 2"/>
          <p:cNvSpPr>
            <a:spLocks noGrp="1"/>
          </p:cNvSpPr>
          <p:nvPr>
            <p:ph type="subTitle" idx="1"/>
          </p:nvPr>
        </p:nvSpPr>
        <p:spPr>
          <a:xfrm>
            <a:off x="249936" y="2986496"/>
            <a:ext cx="8644128" cy="1756192"/>
          </a:xfrm>
        </p:spPr>
        <p:txBody>
          <a:bodyPr/>
          <a:lstStyle/>
          <a:p>
            <a:r>
              <a:rPr lang="en-US" b="1" i="1" dirty="0">
                <a:solidFill>
                  <a:srgbClr val="000000"/>
                </a:solidFill>
              </a:rPr>
              <a:t>Information as of May 7, 2020 5PM</a:t>
            </a:r>
            <a:endParaRPr lang="en-US" b="1" dirty="0">
              <a:solidFill>
                <a:srgbClr val="000000"/>
              </a:solidFill>
            </a:endParaRPr>
          </a:p>
          <a:p>
            <a:endParaRPr lang="en-US" dirty="0"/>
          </a:p>
          <a:p>
            <a:endParaRPr lang="en-US" dirty="0"/>
          </a:p>
        </p:txBody>
      </p:sp>
      <p:sp>
        <p:nvSpPr>
          <p:cNvPr id="4" name="Slide Number Placeholder 3">
            <a:extLst>
              <a:ext uri="{FF2B5EF4-FFF2-40B4-BE49-F238E27FC236}">
                <a16:creationId xmlns:a16="http://schemas.microsoft.com/office/drawing/2014/main" id="{D7E84BCF-6EE0-4749-85C3-22FCF829F606}"/>
              </a:ext>
            </a:extLst>
          </p:cNvPr>
          <p:cNvSpPr>
            <a:spLocks noGrp="1"/>
          </p:cNvSpPr>
          <p:nvPr>
            <p:ph type="sldNum" sz="quarter" idx="12"/>
          </p:nvPr>
        </p:nvSpPr>
        <p:spPr/>
        <p:txBody>
          <a:bodyPr/>
          <a:lstStyle/>
          <a:p>
            <a:fld id="{69E2A1E4-933C-A148-8760-C6369BD09ACF}"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FINANCIALS…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3" name="Table 2">
            <a:extLst>
              <a:ext uri="{FF2B5EF4-FFF2-40B4-BE49-F238E27FC236}">
                <a16:creationId xmlns:a16="http://schemas.microsoft.com/office/drawing/2014/main" id="{42900CA9-EC03-944E-9E38-29484D627B21}"/>
              </a:ext>
            </a:extLst>
          </p:cNvPr>
          <p:cNvGraphicFramePr>
            <a:graphicFrameLocks noGrp="1"/>
          </p:cNvGraphicFramePr>
          <p:nvPr>
            <p:extLst>
              <p:ext uri="{D42A27DB-BD31-4B8C-83A1-F6EECF244321}">
                <p14:modId xmlns:p14="http://schemas.microsoft.com/office/powerpoint/2010/main" val="7639864"/>
              </p:ext>
            </p:extLst>
          </p:nvPr>
        </p:nvGraphicFramePr>
        <p:xfrm>
          <a:off x="408432" y="1168405"/>
          <a:ext cx="8342376" cy="4846320"/>
        </p:xfrm>
        <a:graphic>
          <a:graphicData uri="http://schemas.openxmlformats.org/drawingml/2006/table">
            <a:tbl>
              <a:tblPr firstRow="1" bandRow="1">
                <a:tableStyleId>{5C22544A-7EE6-4342-B048-85BDC9FD1C3A}</a:tableStyleId>
              </a:tblPr>
              <a:tblGrid>
                <a:gridCol w="2225040">
                  <a:extLst>
                    <a:ext uri="{9D8B030D-6E8A-4147-A177-3AD203B41FA5}">
                      <a16:colId xmlns:a16="http://schemas.microsoft.com/office/drawing/2014/main" val="3420494336"/>
                    </a:ext>
                  </a:extLst>
                </a:gridCol>
                <a:gridCol w="1950720">
                  <a:extLst>
                    <a:ext uri="{9D8B030D-6E8A-4147-A177-3AD203B41FA5}">
                      <a16:colId xmlns:a16="http://schemas.microsoft.com/office/drawing/2014/main" val="872693298"/>
                    </a:ext>
                  </a:extLst>
                </a:gridCol>
                <a:gridCol w="4166616">
                  <a:extLst>
                    <a:ext uri="{9D8B030D-6E8A-4147-A177-3AD203B41FA5}">
                      <a16:colId xmlns:a16="http://schemas.microsoft.com/office/drawing/2014/main" val="3145834063"/>
                    </a:ext>
                  </a:extLst>
                </a:gridCol>
              </a:tblGrid>
              <a:tr h="443992">
                <a:tc>
                  <a:txBody>
                    <a:bodyPr/>
                    <a:lstStyle/>
                    <a:p>
                      <a:r>
                        <a:rPr lang="en-US" dirty="0"/>
                        <a:t>Event/Item</a:t>
                      </a:r>
                    </a:p>
                  </a:txBody>
                  <a:tcPr/>
                </a:tc>
                <a:tc>
                  <a:txBody>
                    <a:bodyPr/>
                    <a:lstStyle/>
                    <a:p>
                      <a:r>
                        <a:rPr lang="en-US" dirty="0"/>
                        <a:t>Responsible Organization</a:t>
                      </a:r>
                    </a:p>
                  </a:txBody>
                  <a:tcPr/>
                </a:tc>
                <a:tc>
                  <a:txBody>
                    <a:bodyPr/>
                    <a:lstStyle/>
                    <a:p>
                      <a:r>
                        <a:rPr lang="en-US" dirty="0"/>
                        <a:t>Status</a:t>
                      </a:r>
                    </a:p>
                  </a:txBody>
                  <a:tcPr/>
                </a:tc>
                <a:extLst>
                  <a:ext uri="{0D108BD9-81ED-4DB2-BD59-A6C34878D82A}">
                    <a16:rowId xmlns:a16="http://schemas.microsoft.com/office/drawing/2014/main" val="1141261749"/>
                  </a:ext>
                </a:extLst>
              </a:tr>
              <a:tr h="726267">
                <a:tc>
                  <a:txBody>
                    <a:bodyPr/>
                    <a:lstStyle/>
                    <a:p>
                      <a:r>
                        <a:rPr lang="en-US" dirty="0"/>
                        <a:t>Senior Class Dues</a:t>
                      </a:r>
                    </a:p>
                  </a:txBody>
                  <a:tcPr/>
                </a:tc>
                <a:tc>
                  <a:txBody>
                    <a:bodyPr/>
                    <a:lstStyle/>
                    <a:p>
                      <a:r>
                        <a:rPr lang="en-US" dirty="0"/>
                        <a:t>LHS </a:t>
                      </a:r>
                    </a:p>
                  </a:txBody>
                  <a:tcPr/>
                </a:tc>
                <a:tc>
                  <a:txBody>
                    <a:bodyPr/>
                    <a:lstStyle/>
                    <a:p>
                      <a:r>
                        <a:rPr lang="en-US" dirty="0"/>
                        <a:t>No refunds as of now, pending graduation related event planning.</a:t>
                      </a:r>
                    </a:p>
                    <a:p>
                      <a:r>
                        <a:rPr lang="en-US" dirty="0"/>
                        <a:t>TBD</a:t>
                      </a:r>
                    </a:p>
                  </a:txBody>
                  <a:tcPr/>
                </a:tc>
                <a:extLst>
                  <a:ext uri="{0D108BD9-81ED-4DB2-BD59-A6C34878D82A}">
                    <a16:rowId xmlns:a16="http://schemas.microsoft.com/office/drawing/2014/main" val="1103354844"/>
                  </a:ext>
                </a:extLst>
              </a:tr>
              <a:tr h="726267">
                <a:tc>
                  <a:txBody>
                    <a:bodyPr/>
                    <a:lstStyle/>
                    <a:p>
                      <a:r>
                        <a:rPr lang="en-US" dirty="0"/>
                        <a:t>Spring Break Trips (e.g., Baseball, Russia, </a:t>
                      </a:r>
                      <a:r>
                        <a:rPr lang="en-US" dirty="0" err="1"/>
                        <a:t>etc</a:t>
                      </a:r>
                      <a:r>
                        <a:rPr lang="en-US" dirty="0"/>
                        <a:t>)</a:t>
                      </a:r>
                    </a:p>
                  </a:txBody>
                  <a:tcPr/>
                </a:tc>
                <a:tc>
                  <a:txBody>
                    <a:bodyPr/>
                    <a:lstStyle/>
                    <a:p>
                      <a:r>
                        <a:rPr lang="en-US" dirty="0"/>
                        <a:t>Booster Organizations, Others</a:t>
                      </a:r>
                    </a:p>
                  </a:txBody>
                  <a:tcPr/>
                </a:tc>
                <a:tc>
                  <a:txBody>
                    <a:bodyPr/>
                    <a:lstStyle/>
                    <a:p>
                      <a:r>
                        <a:rPr lang="en-US" dirty="0"/>
                        <a:t>Entity to whom you wrote check/sent funds is contact for refunds.</a:t>
                      </a:r>
                    </a:p>
                  </a:txBody>
                  <a:tcPr/>
                </a:tc>
                <a:extLst>
                  <a:ext uri="{0D108BD9-81ED-4DB2-BD59-A6C34878D82A}">
                    <a16:rowId xmlns:a16="http://schemas.microsoft.com/office/drawing/2014/main" val="2995713346"/>
                  </a:ext>
                </a:extLst>
              </a:tr>
              <a:tr h="726267">
                <a:tc>
                  <a:txBody>
                    <a:bodyPr/>
                    <a:lstStyle/>
                    <a:p>
                      <a:r>
                        <a:rPr lang="en-US" dirty="0"/>
                        <a:t>Other Trips</a:t>
                      </a:r>
                    </a:p>
                  </a:txBody>
                  <a:tcPr/>
                </a:tc>
                <a:tc>
                  <a:txBody>
                    <a:bodyPr/>
                    <a:lstStyle/>
                    <a:p>
                      <a:r>
                        <a:rPr lang="en-US" dirty="0"/>
                        <a:t>Booster Organizations, Travel Agencies, LHS, Others</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Entity to whom you wrote check/sent funds is contact for refunds.</a:t>
                      </a:r>
                    </a:p>
                  </a:txBody>
                  <a:tcPr/>
                </a:tc>
                <a:extLst>
                  <a:ext uri="{0D108BD9-81ED-4DB2-BD59-A6C34878D82A}">
                    <a16:rowId xmlns:a16="http://schemas.microsoft.com/office/drawing/2014/main" val="3389226527"/>
                  </a:ext>
                </a:extLst>
              </a:tr>
              <a:tr h="726267">
                <a:tc>
                  <a:txBody>
                    <a:bodyPr/>
                    <a:lstStyle/>
                    <a:p>
                      <a:r>
                        <a:rPr lang="en-US" dirty="0"/>
                        <a:t>ANGP</a:t>
                      </a:r>
                    </a:p>
                  </a:txBody>
                  <a:tcPr/>
                </a:tc>
                <a:tc>
                  <a:txBody>
                    <a:bodyPr/>
                    <a:lstStyle/>
                    <a:p>
                      <a:r>
                        <a:rPr lang="en-US" dirty="0"/>
                        <a:t>LHS PTSA</a:t>
                      </a:r>
                    </a:p>
                  </a:txBody>
                  <a:tcPr/>
                </a:tc>
                <a:tc>
                  <a:txBody>
                    <a:bodyPr/>
                    <a:lstStyle/>
                    <a:p>
                      <a:r>
                        <a:rPr lang="en-US" dirty="0"/>
                        <a:t>No refunds as of now, pending graduation related event planning and securing deposit refunds.</a:t>
                      </a:r>
                    </a:p>
                    <a:p>
                      <a:r>
                        <a:rPr lang="en-US" dirty="0"/>
                        <a:t>TBD</a:t>
                      </a:r>
                    </a:p>
                  </a:txBody>
                  <a:tcPr/>
                </a:tc>
                <a:extLst>
                  <a:ext uri="{0D108BD9-81ED-4DB2-BD59-A6C34878D82A}">
                    <a16:rowId xmlns:a16="http://schemas.microsoft.com/office/drawing/2014/main" val="2843848830"/>
                  </a:ext>
                </a:extLst>
              </a:tr>
            </a:tbl>
          </a:graphicData>
        </a:graphic>
      </p:graphicFrame>
      <p:sp>
        <p:nvSpPr>
          <p:cNvPr id="5" name="TextBox 4">
            <a:extLst>
              <a:ext uri="{FF2B5EF4-FFF2-40B4-BE49-F238E27FC236}">
                <a16:creationId xmlns:a16="http://schemas.microsoft.com/office/drawing/2014/main" id="{FCE7D5D9-81CA-414C-9A7C-8B07E951488F}"/>
              </a:ext>
            </a:extLst>
          </p:cNvPr>
          <p:cNvSpPr txBox="1"/>
          <p:nvPr/>
        </p:nvSpPr>
        <p:spPr>
          <a:xfrm>
            <a:off x="56240" y="6109850"/>
            <a:ext cx="9041386" cy="369332"/>
          </a:xfrm>
          <a:prstGeom prst="rect">
            <a:avLst/>
          </a:prstGeom>
          <a:noFill/>
        </p:spPr>
        <p:txBody>
          <a:bodyPr wrap="none" rtlCol="0">
            <a:spAutoFit/>
          </a:bodyPr>
          <a:lstStyle/>
          <a:p>
            <a:r>
              <a:rPr lang="en-US" dirty="0"/>
              <a:t>NOTE: Several emails re: Prom refunds? Tickets were never sold for Prom, so nothing to refund.</a:t>
            </a:r>
          </a:p>
        </p:txBody>
      </p:sp>
    </p:spTree>
    <p:extLst>
      <p:ext uri="{BB962C8B-B14F-4D97-AF65-F5344CB8AC3E}">
        <p14:creationId xmlns:p14="http://schemas.microsoft.com/office/powerpoint/2010/main" val="1813122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UNKNOWNS…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457200" y="1290066"/>
            <a:ext cx="8455152" cy="2805063"/>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Graduation – Related Events</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Senior Family Breakfast</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Senior Awards Ceremony (Exactly how/when is TBD)</a:t>
            </a: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2400" dirty="0">
                <a:solidFill>
                  <a:prstClr val="black"/>
                </a:solidFill>
                <a:latin typeface="Calibri"/>
              </a:rPr>
              <a:t>Graduation Ceremony</a:t>
            </a: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All Night Grad Party (ANGP)</a:t>
            </a:r>
          </a:p>
        </p:txBody>
      </p:sp>
      <p:sp>
        <p:nvSpPr>
          <p:cNvPr id="3" name="TextBox 2">
            <a:extLst>
              <a:ext uri="{FF2B5EF4-FFF2-40B4-BE49-F238E27FC236}">
                <a16:creationId xmlns:a16="http://schemas.microsoft.com/office/drawing/2014/main" id="{1B576C77-5367-6E4A-B0B0-6210333AEDBF}"/>
              </a:ext>
            </a:extLst>
          </p:cNvPr>
          <p:cNvSpPr txBox="1"/>
          <p:nvPr/>
        </p:nvSpPr>
        <p:spPr>
          <a:xfrm>
            <a:off x="841248" y="4468729"/>
            <a:ext cx="7461504" cy="1938992"/>
          </a:xfrm>
          <a:prstGeom prst="rect">
            <a:avLst/>
          </a:prstGeom>
          <a:noFill/>
        </p:spPr>
        <p:txBody>
          <a:bodyPr wrap="square" rtlCol="0">
            <a:spAutoFit/>
          </a:bodyPr>
          <a:lstStyle/>
          <a:p>
            <a:pPr algn="ctr"/>
            <a:r>
              <a:rPr lang="en-US" sz="2000" b="1" i="1" dirty="0"/>
              <a:t>From Elaine </a:t>
            </a:r>
            <a:r>
              <a:rPr lang="en-US" sz="2000" b="1" i="1" dirty="0" err="1"/>
              <a:t>Tholen</a:t>
            </a:r>
            <a:r>
              <a:rPr lang="en-US" sz="2000" b="1" i="1" dirty="0"/>
              <a:t>, </a:t>
            </a:r>
            <a:r>
              <a:rPr lang="en-US" sz="2000" b="1" i="1" dirty="0" err="1"/>
              <a:t>Dranesville</a:t>
            </a:r>
            <a:r>
              <a:rPr lang="en-US" sz="2000" b="1" i="1" dirty="0"/>
              <a:t> District School Board Representative</a:t>
            </a:r>
          </a:p>
          <a:p>
            <a:pPr algn="ctr"/>
            <a:r>
              <a:rPr lang="en-US" sz="2000" i="1" dirty="0"/>
              <a:t>“It is my understanding that each school will be able to plan a meaningful Graduation ceremony for their Seniors. </a:t>
            </a:r>
          </a:p>
          <a:p>
            <a:pPr algn="ctr"/>
            <a:r>
              <a:rPr lang="en-US" sz="2000" i="1" dirty="0"/>
              <a:t>My fellow Board members and I think it is very important for each Senior to receive all of the items they would have normally received such as cap, gown, tassel, cords, etc.”</a:t>
            </a:r>
          </a:p>
        </p:txBody>
      </p:sp>
    </p:spTree>
    <p:extLst>
      <p:ext uri="{BB962C8B-B14F-4D97-AF65-F5344CB8AC3E}">
        <p14:creationId xmlns:p14="http://schemas.microsoft.com/office/powerpoint/2010/main" val="17437905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UNKNOWNS…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457200" y="1290066"/>
            <a:ext cx="8455152" cy="5575052"/>
          </a:xfrm>
          <a:prstGeom prst="rect">
            <a:avLst/>
          </a:prstGeom>
        </p:spPr>
        <p:txBody>
          <a:bodyPr wrap="square">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Return of School Property (laptops, books, </a:t>
            </a:r>
            <a:r>
              <a:rPr kumimoji="0" lang="en-US" sz="2400" b="0" i="0" u="none" strike="noStrike" kern="1200" cap="none" spc="0" normalizeH="0" baseline="0" noProof="0" dirty="0" err="1">
                <a:ln>
                  <a:noFill/>
                </a:ln>
                <a:solidFill>
                  <a:prstClr val="black"/>
                </a:solidFill>
                <a:effectLst/>
                <a:uLnTx/>
                <a:uFillTx/>
                <a:latin typeface="Calibri"/>
                <a:ea typeface="+mn-ea"/>
                <a:cs typeface="+mn-cs"/>
              </a:rPr>
              <a:t>etc</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a:rPr>
              <a:t>Retrieval of Student Property on School Grounds</a:t>
            </a:r>
            <a:r>
              <a:rPr kumimoji="0" lang="en-US" sz="2400" b="0" i="0" u="none" strike="noStrike" kern="1200" cap="none" spc="0" normalizeH="0" baseline="0" noProof="0" dirty="0">
                <a:ln>
                  <a:noFill/>
                </a:ln>
                <a:solidFill>
                  <a:prstClr val="black"/>
                </a:solidFill>
                <a:effectLst/>
                <a:uLnTx/>
                <a:uFillTx/>
                <a:latin typeface="Calibri"/>
                <a:ea typeface="+mn-ea"/>
                <a:cs typeface="+mn-cs"/>
              </a:rPr>
              <a:t> (may be required to fulfill obligations)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Student Obligations</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a:rPr>
              <a:t>What about Seniors who have not yet paid mandatory class dues</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a:rPr>
              <a:t>Senior Class money uses/distributions</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George Mason Dual Enrollment Grading, Exams, College Credit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solidFill>
                  <a:prstClr val="black"/>
                </a:solidFill>
                <a:latin typeface="Calibri"/>
              </a:rPr>
              <a:t>Student Services Senior Program: HAZE, Perils of College Drinking</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Senior Picnic</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261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5" name="Content Placeholder 2"/>
          <p:cNvSpPr txBox="1">
            <a:spLocks/>
          </p:cNvSpPr>
          <p:nvPr/>
        </p:nvSpPr>
        <p:spPr>
          <a:xfrm>
            <a:off x="2535936" y="6311994"/>
            <a:ext cx="4376928" cy="54737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buNone/>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Questions: </a:t>
            </a:r>
            <a:r>
              <a:rPr lang="en-US" sz="2000" dirty="0">
                <a:hlinkClick r:id="rId2"/>
              </a:rPr>
              <a:t>chrissielavin1@gmail.com</a:t>
            </a: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BB7512E8-F2FE-A04B-99E6-FF46521489B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56360" y="1007745"/>
            <a:ext cx="6431280" cy="4823460"/>
          </a:xfrm>
          <a:prstGeom prst="rect">
            <a:avLst/>
          </a:prstGeom>
        </p:spPr>
      </p:pic>
      <p:sp>
        <p:nvSpPr>
          <p:cNvPr id="3" name="Rectangle 2">
            <a:extLst>
              <a:ext uri="{FF2B5EF4-FFF2-40B4-BE49-F238E27FC236}">
                <a16:creationId xmlns:a16="http://schemas.microsoft.com/office/drawing/2014/main" id="{93D6503C-0134-5445-A2EB-513A5F137526}"/>
              </a:ext>
            </a:extLst>
          </p:cNvPr>
          <p:cNvSpPr/>
          <p:nvPr/>
        </p:nvSpPr>
        <p:spPr>
          <a:xfrm>
            <a:off x="3889147" y="5961470"/>
            <a:ext cx="5051313" cy="276999"/>
          </a:xfrm>
          <a:prstGeom prst="rect">
            <a:avLst/>
          </a:prstGeom>
        </p:spPr>
        <p:txBody>
          <a:bodyPr wrap="square">
            <a:spAutoFit/>
          </a:bodyPr>
          <a:lstStyle/>
          <a:p>
            <a:r>
              <a:rPr lang="en-US" sz="1200" dirty="0">
                <a:hlinkClick r:id="rId4"/>
              </a:rPr>
              <a:t>https://www.jotformpro.com/90294874131156</a:t>
            </a:r>
            <a:endParaRPr lang="en-US" sz="1200" dirty="0"/>
          </a:p>
        </p:txBody>
      </p:sp>
      <p:sp>
        <p:nvSpPr>
          <p:cNvPr id="7" name="TextBox 6">
            <a:extLst>
              <a:ext uri="{FF2B5EF4-FFF2-40B4-BE49-F238E27FC236}">
                <a16:creationId xmlns:a16="http://schemas.microsoft.com/office/drawing/2014/main" id="{66950632-172C-9640-BEBF-3923988E6868}"/>
              </a:ext>
            </a:extLst>
          </p:cNvPr>
          <p:cNvSpPr txBox="1"/>
          <p:nvPr/>
        </p:nvSpPr>
        <p:spPr>
          <a:xfrm>
            <a:off x="2535936" y="5850255"/>
            <a:ext cx="1177117" cy="461665"/>
          </a:xfrm>
          <a:prstGeom prst="rect">
            <a:avLst/>
          </a:prstGeom>
          <a:noFill/>
        </p:spPr>
        <p:txBody>
          <a:bodyPr wrap="none" rtlCol="0">
            <a:spAutoFit/>
          </a:bodyPr>
          <a:lstStyle/>
          <a:p>
            <a:r>
              <a:rPr lang="en-US" sz="2400" dirty="0"/>
              <a:t>Donate:</a:t>
            </a:r>
          </a:p>
        </p:txBody>
      </p:sp>
      <p:sp>
        <p:nvSpPr>
          <p:cNvPr id="8" name="Title 1">
            <a:extLst>
              <a:ext uri="{FF2B5EF4-FFF2-40B4-BE49-F238E27FC236}">
                <a16:creationId xmlns:a16="http://schemas.microsoft.com/office/drawing/2014/main" id="{10F5CBC2-55DA-894A-A1F7-167AD619E89D}"/>
              </a:ext>
            </a:extLst>
          </p:cNvPr>
          <p:cNvSpPr txBox="1">
            <a:spLocks/>
          </p:cNvSpPr>
          <p:nvPr/>
        </p:nvSpPr>
        <p:spPr>
          <a:xfrm>
            <a:off x="457200" y="51328"/>
            <a:ext cx="8229600" cy="1143000"/>
          </a:xfrm>
          <a:prstGeom prst="rect">
            <a:avLst/>
          </a:prstGeom>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Langley PTSA Courtyard Fundraiser</a:t>
            </a:r>
          </a:p>
        </p:txBody>
      </p:sp>
    </p:spTree>
    <p:extLst>
      <p:ext uri="{BB962C8B-B14F-4D97-AF65-F5344CB8AC3E}">
        <p14:creationId xmlns:p14="http://schemas.microsoft.com/office/powerpoint/2010/main" val="3115287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270628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Appendix</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2416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45900"/>
            <a:ext cx="8229600" cy="1143000"/>
          </a:xfrm>
        </p:spPr>
        <p:txBody>
          <a:bodyPr>
            <a:normAutofit/>
          </a:bodyPr>
          <a:lstStyle/>
          <a:p>
            <a:r>
              <a:rPr lang="en-US" dirty="0"/>
              <a:t>Class of 2020  Faculty Sponsors</a:t>
            </a:r>
          </a:p>
        </p:txBody>
      </p:sp>
      <p:sp>
        <p:nvSpPr>
          <p:cNvPr id="3" name="Content Placeholder 2"/>
          <p:cNvSpPr>
            <a:spLocks noGrp="1"/>
          </p:cNvSpPr>
          <p:nvPr>
            <p:ph idx="1"/>
          </p:nvPr>
        </p:nvSpPr>
        <p:spPr>
          <a:xfrm>
            <a:off x="457200" y="4192174"/>
            <a:ext cx="8229600" cy="2339709"/>
          </a:xfrm>
        </p:spPr>
        <p:txBody>
          <a:bodyPr>
            <a:normAutofit/>
          </a:bodyPr>
          <a:lstStyle/>
          <a:p>
            <a:pPr algn="ctr">
              <a:buNone/>
            </a:pPr>
            <a:r>
              <a:rPr lang="en-US" dirty="0"/>
              <a:t>Mary Baker, English Dept.</a:t>
            </a:r>
          </a:p>
          <a:p>
            <a:pPr algn="ctr">
              <a:buNone/>
            </a:pPr>
            <a:r>
              <a:rPr lang="en-US" dirty="0">
                <a:hlinkClick r:id="rId2"/>
              </a:rPr>
              <a:t>mdbaker@fcps.edu</a:t>
            </a:r>
            <a:endParaRPr lang="en-US" dirty="0"/>
          </a:p>
          <a:p>
            <a:pPr algn="ctr">
              <a:buNone/>
            </a:pPr>
            <a:r>
              <a:rPr lang="en-US" dirty="0"/>
              <a:t>Jeffrey </a:t>
            </a:r>
            <a:r>
              <a:rPr lang="en-US" dirty="0" err="1"/>
              <a:t>Vande</a:t>
            </a:r>
            <a:r>
              <a:rPr lang="en-US" dirty="0"/>
              <a:t> </a:t>
            </a:r>
            <a:r>
              <a:rPr lang="en-US" dirty="0" err="1"/>
              <a:t>Sande</a:t>
            </a:r>
            <a:r>
              <a:rPr lang="en-US" dirty="0"/>
              <a:t>, History Dept.	</a:t>
            </a:r>
          </a:p>
          <a:p>
            <a:pPr algn="ctr">
              <a:buNone/>
            </a:pPr>
            <a:r>
              <a:rPr lang="en-US" dirty="0">
                <a:hlinkClick r:id="rId3"/>
              </a:rPr>
              <a:t>jtvandesande@fcps.edu</a:t>
            </a:r>
            <a:endParaRPr lang="en-US" dirty="0"/>
          </a:p>
        </p:txBody>
      </p:sp>
      <p:sp>
        <p:nvSpPr>
          <p:cNvPr id="5" name="Content Placeholder 2"/>
          <p:cNvSpPr txBox="1">
            <a:spLocks/>
          </p:cNvSpPr>
          <p:nvPr/>
        </p:nvSpPr>
        <p:spPr>
          <a:xfrm>
            <a:off x="457200" y="1404429"/>
            <a:ext cx="8229600" cy="149447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rPr>
              <a:t>Jim Robertson</a:t>
            </a:r>
          </a:p>
          <a:p>
            <a:pPr marL="342900" marR="0" lvl="0" indent="-34290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prstClr val="black"/>
                </a:solidFill>
                <a:effectLst/>
                <a:uLnTx/>
                <a:uFillTx/>
                <a:latin typeface="Calibri"/>
                <a:ea typeface="+mn-ea"/>
                <a:cs typeface="+mn-cs"/>
                <a:hlinkClick r:id="rId4"/>
              </a:rPr>
              <a:t>jim.robertson@fcps.edu</a:t>
            </a:r>
            <a:endParaRPr kumimoji="0" lang="en-US" sz="32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itle 1"/>
          <p:cNvSpPr txBox="1">
            <a:spLocks/>
          </p:cNvSpPr>
          <p:nvPr/>
        </p:nvSpPr>
        <p:spPr>
          <a:xfrm>
            <a:off x="457200" y="1581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Class of 2020  Administrator</a:t>
            </a:r>
          </a:p>
        </p:txBody>
      </p:sp>
      <p:pic>
        <p:nvPicPr>
          <p:cNvPr id="8" name="Picture 7"/>
          <p:cNvPicPr>
            <a:picLocks noChangeAspect="1"/>
          </p:cNvPicPr>
          <p:nvPr/>
        </p:nvPicPr>
        <p:blipFill>
          <a:blip r:embed="rId5"/>
          <a:stretch>
            <a:fillRect/>
          </a:stretch>
        </p:blipFill>
        <p:spPr>
          <a:xfrm>
            <a:off x="567201" y="1244631"/>
            <a:ext cx="1651000" cy="1663700"/>
          </a:xfrm>
          <a:prstGeom prst="rect">
            <a:avLst/>
          </a:prstGeom>
        </p:spPr>
      </p:pic>
      <p:pic>
        <p:nvPicPr>
          <p:cNvPr id="7" name="Picture 6"/>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349951" y="3907628"/>
            <a:ext cx="1332275" cy="2908799"/>
          </a:xfrm>
          <a:prstGeom prst="rect">
            <a:avLst/>
          </a:prstGeom>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2654" y="3907628"/>
            <a:ext cx="1488720" cy="2424041"/>
          </a:xfrm>
          <a:prstGeom prst="rect">
            <a:avLst/>
          </a:prstGeom>
        </p:spPr>
      </p:pic>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18599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LHS2020 Class Officers</a:t>
            </a:r>
          </a:p>
        </p:txBody>
      </p:sp>
      <p:sp>
        <p:nvSpPr>
          <p:cNvPr id="3" name="Content Placeholder 2"/>
          <p:cNvSpPr>
            <a:spLocks noGrp="1"/>
          </p:cNvSpPr>
          <p:nvPr>
            <p:ph idx="1"/>
          </p:nvPr>
        </p:nvSpPr>
        <p:spPr>
          <a:xfrm>
            <a:off x="560831" y="954024"/>
            <a:ext cx="8125969" cy="4525963"/>
          </a:xfrm>
        </p:spPr>
        <p:txBody>
          <a:bodyPr>
            <a:normAutofit fontScale="32500" lnSpcReduction="20000"/>
          </a:bodyPr>
          <a:lstStyle/>
          <a:p>
            <a:pPr>
              <a:buNone/>
            </a:pPr>
            <a:endParaRPr lang="en-US" sz="1200" dirty="0"/>
          </a:p>
          <a:p>
            <a:pPr>
              <a:buNone/>
            </a:pPr>
            <a:endParaRPr lang="en-US" sz="1200" dirty="0"/>
          </a:p>
          <a:p>
            <a:pPr algn="ctr">
              <a:buNone/>
            </a:pPr>
            <a:endParaRPr lang="en-US" sz="8000" dirty="0"/>
          </a:p>
          <a:p>
            <a:pPr marL="0" indent="0" algn="ctr">
              <a:buNone/>
            </a:pPr>
            <a:endParaRPr lang="en-US" sz="8000" dirty="0"/>
          </a:p>
          <a:p>
            <a:pPr marL="0" indent="0">
              <a:buNone/>
              <a:tabLst>
                <a:tab pos="2273300" algn="l"/>
              </a:tabLst>
            </a:pPr>
            <a:r>
              <a:rPr lang="en-US" sz="8000" dirty="0"/>
              <a:t>President: 	Robert </a:t>
            </a:r>
            <a:r>
              <a:rPr lang="en-US" sz="8000" dirty="0" err="1"/>
              <a:t>Hage</a:t>
            </a:r>
            <a:endParaRPr lang="en-US" sz="8000" u="sng" dirty="0">
              <a:hlinkClick r:id="rId2"/>
            </a:endParaRPr>
          </a:p>
          <a:p>
            <a:pPr marL="0" indent="0">
              <a:buNone/>
              <a:tabLst>
                <a:tab pos="2273300" algn="l"/>
              </a:tabLst>
            </a:pPr>
            <a:r>
              <a:rPr lang="en-US" sz="8000" dirty="0"/>
              <a:t>Vice President: 		</a:t>
            </a:r>
            <a:r>
              <a:rPr lang="en-US" sz="8000" dirty="0" err="1"/>
              <a:t>Kavye</a:t>
            </a:r>
            <a:r>
              <a:rPr lang="en-US" sz="8000" dirty="0"/>
              <a:t> </a:t>
            </a:r>
            <a:r>
              <a:rPr lang="en-US" sz="8000" dirty="0" err="1"/>
              <a:t>Vij</a:t>
            </a:r>
            <a:endParaRPr lang="en-US" sz="8000" u="sng" dirty="0">
              <a:hlinkClick r:id="rId3"/>
            </a:endParaRPr>
          </a:p>
          <a:p>
            <a:pPr marL="0" indent="0">
              <a:buNone/>
              <a:tabLst>
                <a:tab pos="2273300" algn="l"/>
              </a:tabLst>
            </a:pPr>
            <a:r>
              <a:rPr lang="en-US" sz="8000" dirty="0"/>
              <a:t>Secretary: 		Babak </a:t>
            </a:r>
            <a:r>
              <a:rPr lang="en-US" sz="8000" dirty="0" err="1"/>
              <a:t>Changiz</a:t>
            </a:r>
            <a:endParaRPr lang="en-US" sz="8000" u="sng" dirty="0">
              <a:hlinkClick r:id="rId4"/>
            </a:endParaRPr>
          </a:p>
          <a:p>
            <a:pPr marL="0" indent="0">
              <a:buNone/>
              <a:tabLst>
                <a:tab pos="2273300" algn="l"/>
              </a:tabLst>
            </a:pPr>
            <a:r>
              <a:rPr lang="en-US" sz="8000" dirty="0"/>
              <a:t>Treasurer:		Ishaan </a:t>
            </a:r>
            <a:r>
              <a:rPr lang="en-US" sz="8000" dirty="0" err="1"/>
              <a:t>Kathuria</a:t>
            </a:r>
            <a:endParaRPr lang="en-US" sz="8000" u="sng" dirty="0">
              <a:hlinkClick r:id="rId5"/>
            </a:endParaRPr>
          </a:p>
          <a:p>
            <a:pPr marL="0" indent="0">
              <a:buNone/>
              <a:tabLst>
                <a:tab pos="2273300" algn="l"/>
              </a:tabLst>
            </a:pPr>
            <a:r>
              <a:rPr lang="en-US" sz="8000" dirty="0"/>
              <a:t>SGA Rep: 		Alexis </a:t>
            </a:r>
            <a:r>
              <a:rPr lang="en-US" sz="8000" dirty="0" err="1"/>
              <a:t>Bailin</a:t>
            </a:r>
            <a:endParaRPr lang="en-US" sz="8000" u="sng" dirty="0"/>
          </a:p>
          <a:p>
            <a:pPr marL="0" indent="0">
              <a:buNone/>
              <a:tabLst>
                <a:tab pos="2273300" algn="l"/>
              </a:tabLst>
            </a:pPr>
            <a:r>
              <a:rPr lang="en-US" sz="8000" dirty="0"/>
              <a:t> 		Stephanie </a:t>
            </a:r>
            <a:r>
              <a:rPr lang="en-US" sz="8000" dirty="0" err="1"/>
              <a:t>Derminassian</a:t>
            </a:r>
            <a:endParaRPr lang="en-US" sz="8000" dirty="0"/>
          </a:p>
          <a:p>
            <a:pPr marL="0" indent="0">
              <a:buNone/>
              <a:tabLst>
                <a:tab pos="2273300" algn="l"/>
              </a:tabLst>
            </a:pPr>
            <a:r>
              <a:rPr lang="en-US" sz="8000" dirty="0"/>
              <a:t> 		Megan </a:t>
            </a:r>
            <a:r>
              <a:rPr lang="en-US" sz="8000" dirty="0" err="1"/>
              <a:t>Markwart</a:t>
            </a:r>
            <a:r>
              <a:rPr lang="en-US" sz="8000" dirty="0"/>
              <a:t> 			</a:t>
            </a:r>
          </a:p>
          <a:p>
            <a:pPr marL="0" indent="0">
              <a:buNone/>
              <a:tabLst>
                <a:tab pos="2273300" algn="l"/>
              </a:tabLst>
            </a:pPr>
            <a:br>
              <a:rPr lang="en-US" sz="8000" u="sng" dirty="0"/>
            </a:br>
            <a:endParaRPr lang="en-US" sz="8000" dirty="0"/>
          </a:p>
          <a:p>
            <a:pPr algn="ctr">
              <a:buNone/>
            </a:pPr>
            <a:endParaRPr lang="en-US" sz="9600" dirty="0"/>
          </a:p>
        </p:txBody>
      </p:sp>
      <p:sp>
        <p:nvSpPr>
          <p:cNvPr id="4" name="Slide Number Placeholder 3">
            <a:extLst>
              <a:ext uri="{FF2B5EF4-FFF2-40B4-BE49-F238E27FC236}">
                <a16:creationId xmlns:a16="http://schemas.microsoft.com/office/drawing/2014/main" id="{8B3E1E9E-25A1-1547-8328-2DE751F309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46364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 of 2020, Class Parents</a:t>
            </a:r>
          </a:p>
        </p:txBody>
      </p:sp>
      <p:sp>
        <p:nvSpPr>
          <p:cNvPr id="3" name="Content Placeholder 2"/>
          <p:cNvSpPr>
            <a:spLocks noGrp="1"/>
          </p:cNvSpPr>
          <p:nvPr>
            <p:ph idx="1"/>
          </p:nvPr>
        </p:nvSpPr>
        <p:spPr>
          <a:xfrm>
            <a:off x="457199" y="1600200"/>
            <a:ext cx="8652683" cy="4525963"/>
          </a:xfrm>
        </p:spPr>
        <p:txBody>
          <a:bodyPr>
            <a:normAutofit fontScale="25000" lnSpcReduction="20000"/>
          </a:bodyPr>
          <a:lstStyle/>
          <a:p>
            <a:pPr>
              <a:buNone/>
            </a:pPr>
            <a:endParaRPr lang="en-US" sz="1200" dirty="0"/>
          </a:p>
          <a:p>
            <a:pPr>
              <a:buNone/>
            </a:pPr>
            <a:endParaRPr lang="en-US" sz="1200" dirty="0"/>
          </a:p>
          <a:p>
            <a:pPr algn="ctr">
              <a:buNone/>
            </a:pPr>
            <a:r>
              <a:rPr lang="en-US" sz="9600" dirty="0"/>
              <a:t>Class Website: </a:t>
            </a:r>
            <a:r>
              <a:rPr lang="en-US" sz="9600" dirty="0">
                <a:hlinkClick r:id="rId2"/>
              </a:rPr>
              <a:t>http://www.ptsalangley.org/class-of-2020</a:t>
            </a:r>
            <a:r>
              <a:rPr lang="en-US" sz="9600" dirty="0"/>
              <a:t> </a:t>
            </a:r>
          </a:p>
          <a:p>
            <a:pPr algn="ctr">
              <a:buNone/>
            </a:pPr>
            <a:endParaRPr lang="en-US" sz="8000" dirty="0"/>
          </a:p>
          <a:p>
            <a:pPr algn="ctr">
              <a:buNone/>
            </a:pPr>
            <a:endParaRPr lang="en-US" sz="8000" dirty="0"/>
          </a:p>
          <a:p>
            <a:pPr>
              <a:tabLst>
                <a:tab pos="2273300" algn="l"/>
              </a:tabLst>
            </a:pPr>
            <a:r>
              <a:rPr lang="en-US" sz="8000" dirty="0"/>
              <a:t>Lead Class Parent: 		Elizabeth Trumbull, </a:t>
            </a:r>
            <a:r>
              <a:rPr lang="en-US" sz="8000" u="sng" dirty="0">
                <a:hlinkClick r:id="rId3"/>
              </a:rPr>
              <a:t>elizabeth.trumbull@gmail.com</a:t>
            </a:r>
          </a:p>
          <a:p>
            <a:pPr>
              <a:tabLst>
                <a:tab pos="2273300" algn="l"/>
              </a:tabLst>
            </a:pPr>
            <a:r>
              <a:rPr lang="en-US" sz="8000" dirty="0"/>
              <a:t>Treasurer: 		Susan Connery, </a:t>
            </a:r>
            <a:r>
              <a:rPr lang="en-US" sz="8000" u="sng" dirty="0">
                <a:hlinkClick r:id="rId4"/>
              </a:rPr>
              <a:t>susangconnery@gmail.com</a:t>
            </a:r>
          </a:p>
          <a:p>
            <a:pPr>
              <a:tabLst>
                <a:tab pos="2273300" algn="l"/>
              </a:tabLst>
            </a:pPr>
            <a:r>
              <a:rPr lang="en-US" sz="8000" dirty="0"/>
              <a:t>Communications: 		Annette </a:t>
            </a:r>
            <a:r>
              <a:rPr lang="en-US" sz="8000" dirty="0" err="1"/>
              <a:t>Bellino</a:t>
            </a:r>
            <a:r>
              <a:rPr lang="en-US" sz="8000" dirty="0"/>
              <a:t>, </a:t>
            </a:r>
            <a:r>
              <a:rPr lang="en-US" sz="8000" u="sng" dirty="0">
                <a:hlinkClick r:id="rId5"/>
              </a:rPr>
              <a:t>annette.bellino@verizon.net</a:t>
            </a:r>
          </a:p>
          <a:p>
            <a:pPr>
              <a:tabLst>
                <a:tab pos="2273300" algn="l"/>
              </a:tabLst>
            </a:pPr>
            <a:r>
              <a:rPr lang="en-US" sz="8000" dirty="0"/>
              <a:t>Dinners+: 		Sarah Tyler and Jenifer </a:t>
            </a:r>
            <a:r>
              <a:rPr lang="en-US" sz="8000" dirty="0" err="1"/>
              <a:t>Lesan</a:t>
            </a:r>
            <a:r>
              <a:rPr lang="en-US" sz="8000" dirty="0"/>
              <a:t>, 								</a:t>
            </a:r>
            <a:r>
              <a:rPr lang="en-US" sz="8000" u="sng" dirty="0">
                <a:hlinkClick r:id="rId6"/>
              </a:rPr>
              <a:t>sarah.t.tyler@gmail.com, </a:t>
            </a:r>
            <a:r>
              <a:rPr lang="en-US" sz="8000" u="sng" dirty="0">
                <a:hlinkClick r:id="rId7"/>
              </a:rPr>
              <a:t>jrlesan@gmail.com</a:t>
            </a:r>
          </a:p>
          <a:p>
            <a:pPr>
              <a:tabLst>
                <a:tab pos="2273300" algn="l"/>
              </a:tabLst>
            </a:pPr>
            <a:r>
              <a:rPr lang="en-US" sz="8000" dirty="0"/>
              <a:t>Volunteers: 		Julie </a:t>
            </a:r>
            <a:r>
              <a:rPr lang="en-US" sz="8000" dirty="0" err="1"/>
              <a:t>Assaad</a:t>
            </a:r>
            <a:r>
              <a:rPr lang="en-US" sz="8000" dirty="0"/>
              <a:t>, </a:t>
            </a:r>
            <a:r>
              <a:rPr lang="en-US" sz="8000" u="sng" dirty="0">
                <a:hlinkClick r:id="rId8"/>
              </a:rPr>
              <a:t>jassaad01@gmail.com</a:t>
            </a:r>
            <a:endParaRPr lang="en-US" sz="8000" u="sng" dirty="0"/>
          </a:p>
          <a:p>
            <a:pPr>
              <a:tabLst>
                <a:tab pos="2273300" algn="l"/>
              </a:tabLst>
            </a:pPr>
            <a:r>
              <a:rPr lang="en-US" sz="8000" dirty="0"/>
              <a:t>Senior Slideshow: 		Jane Riddle, </a:t>
            </a:r>
            <a:r>
              <a:rPr lang="en-US" sz="8000" u="sng" dirty="0">
                <a:hlinkClick r:id="rId9"/>
              </a:rPr>
              <a:t>jriddle13998@gmail.com </a:t>
            </a:r>
            <a:endParaRPr lang="en-US" sz="8000" u="sng" dirty="0"/>
          </a:p>
          <a:p>
            <a:pPr>
              <a:tabLst>
                <a:tab pos="2273300" algn="l"/>
              </a:tabLst>
            </a:pPr>
            <a:r>
              <a:rPr lang="en-US" sz="8000" dirty="0"/>
              <a:t>2019 Prom:		Christina Treacy and Lisa Nevins, 			</a:t>
            </a:r>
            <a:r>
              <a:rPr lang="en-US" sz="8000" u="sng" dirty="0">
                <a:hlinkClick r:id="rId10"/>
              </a:rPr>
              <a:t>christina_treacy@hotmail.com</a:t>
            </a:r>
            <a:r>
              <a:rPr lang="en-US" sz="8000" u="sng" dirty="0"/>
              <a:t>, </a:t>
            </a:r>
            <a:r>
              <a:rPr lang="en-US" sz="8000" u="sng" dirty="0">
                <a:hlinkClick r:id="rId11"/>
              </a:rPr>
              <a:t>lisanevins@verizon.net</a:t>
            </a:r>
            <a:r>
              <a:rPr lang="en-US" sz="8000" u="sng" dirty="0"/>
              <a:t> </a:t>
            </a:r>
          </a:p>
          <a:p>
            <a:pPr>
              <a:tabLst>
                <a:tab pos="2273300" algn="l"/>
              </a:tabLst>
            </a:pPr>
            <a:r>
              <a:rPr lang="en-US" sz="8000" dirty="0"/>
              <a:t>2020 ANGP:		Missy Perkins, </a:t>
            </a:r>
            <a:r>
              <a:rPr lang="en-US" sz="8000" u="sng" dirty="0">
                <a:hlinkClick r:id="rId12"/>
              </a:rPr>
              <a:t>missyperkins72@gmail.com</a:t>
            </a:r>
            <a:r>
              <a:rPr lang="en-US" sz="8000" u="sng" dirty="0"/>
              <a:t> </a:t>
            </a:r>
            <a:br>
              <a:rPr lang="en-US" sz="8000" u="sng" dirty="0"/>
            </a:br>
            <a:endParaRPr lang="en-US" sz="8000" dirty="0"/>
          </a:p>
          <a:p>
            <a:pPr algn="ctr">
              <a:buNone/>
            </a:pPr>
            <a:endParaRPr lang="en-US" sz="9600" dirty="0"/>
          </a:p>
          <a:p>
            <a:pPr algn="ctr">
              <a:buNone/>
            </a:pPr>
            <a:r>
              <a:rPr lang="en-US" sz="9600" dirty="0"/>
              <a:t>ANGP Website: </a:t>
            </a:r>
            <a:r>
              <a:rPr lang="en-US" sz="9600" dirty="0">
                <a:hlinkClick r:id="rId13"/>
              </a:rPr>
              <a:t>https://www.ptsalangley.org/angp</a:t>
            </a:r>
            <a:endParaRPr lang="en-US" sz="9600" u="sng" dirty="0"/>
          </a:p>
        </p:txBody>
      </p:sp>
      <p:sp>
        <p:nvSpPr>
          <p:cNvPr id="4" name="Slide Number Placeholder 3">
            <a:extLst>
              <a:ext uri="{FF2B5EF4-FFF2-40B4-BE49-F238E27FC236}">
                <a16:creationId xmlns:a16="http://schemas.microsoft.com/office/drawing/2014/main" id="{8B3E1E9E-25A1-1547-8328-2DE751F3096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31881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1" dirty="0"/>
              <a:t>Counselors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fld id="{69E2A1E4-933C-A148-8760-C6369BD09ACF}" type="slidenum">
              <a:rPr lang="en-US" smtClean="0"/>
              <a:pPr/>
              <a:t>18</a:t>
            </a:fld>
            <a:endParaRPr lang="en-US"/>
          </a:p>
        </p:txBody>
      </p:sp>
      <p:graphicFrame>
        <p:nvGraphicFramePr>
          <p:cNvPr id="14" name="Content Placeholder 5">
            <a:extLst>
              <a:ext uri="{FF2B5EF4-FFF2-40B4-BE49-F238E27FC236}">
                <a16:creationId xmlns:a16="http://schemas.microsoft.com/office/drawing/2014/main" id="{4F8731BF-3276-8B42-9C5F-54F325054CA0}"/>
              </a:ext>
            </a:extLst>
          </p:cNvPr>
          <p:cNvGraphicFramePr>
            <a:graphicFrameLocks noGrp="1"/>
          </p:cNvGraphicFramePr>
          <p:nvPr>
            <p:ph idx="1"/>
            <p:extLst>
              <p:ext uri="{D42A27DB-BD31-4B8C-83A1-F6EECF244321}">
                <p14:modId xmlns:p14="http://schemas.microsoft.com/office/powerpoint/2010/main" val="1111386481"/>
              </p:ext>
            </p:extLst>
          </p:nvPr>
        </p:nvGraphicFramePr>
        <p:xfrm>
          <a:off x="545592" y="1069928"/>
          <a:ext cx="8052816" cy="3891091"/>
        </p:xfrm>
        <a:graphic>
          <a:graphicData uri="http://schemas.openxmlformats.org/drawingml/2006/table">
            <a:tbl>
              <a:tblPr firstRow="1" bandRow="1">
                <a:tableStyleId>{5C22544A-7EE6-4342-B048-85BDC9FD1C3A}</a:tableStyleId>
              </a:tblPr>
              <a:tblGrid>
                <a:gridCol w="2603597">
                  <a:extLst>
                    <a:ext uri="{9D8B030D-6E8A-4147-A177-3AD203B41FA5}">
                      <a16:colId xmlns:a16="http://schemas.microsoft.com/office/drawing/2014/main" val="331919866"/>
                    </a:ext>
                  </a:extLst>
                </a:gridCol>
                <a:gridCol w="5449219">
                  <a:extLst>
                    <a:ext uri="{9D8B030D-6E8A-4147-A177-3AD203B41FA5}">
                      <a16:colId xmlns:a16="http://schemas.microsoft.com/office/drawing/2014/main" val="3172982217"/>
                    </a:ext>
                  </a:extLst>
                </a:gridCol>
              </a:tblGrid>
              <a:tr h="416970">
                <a:tc>
                  <a:txBody>
                    <a:bodyPr/>
                    <a:lstStyle/>
                    <a:p>
                      <a:r>
                        <a:rPr lang="en-US" sz="1800" dirty="0"/>
                        <a:t>Student’s Last Name</a:t>
                      </a:r>
                    </a:p>
                  </a:txBody>
                  <a:tcPr/>
                </a:tc>
                <a:tc>
                  <a:txBody>
                    <a:bodyPr/>
                    <a:lstStyle/>
                    <a:p>
                      <a:r>
                        <a:rPr lang="en-US" sz="1800" dirty="0"/>
                        <a:t>Counselor</a:t>
                      </a:r>
                    </a:p>
                  </a:txBody>
                  <a:tcPr/>
                </a:tc>
                <a:extLst>
                  <a:ext uri="{0D108BD9-81ED-4DB2-BD59-A6C34878D82A}">
                    <a16:rowId xmlns:a16="http://schemas.microsoft.com/office/drawing/2014/main" val="1774711088"/>
                  </a:ext>
                </a:extLst>
              </a:tr>
              <a:tr h="496303">
                <a:tc>
                  <a:txBody>
                    <a:bodyPr/>
                    <a:lstStyle/>
                    <a:p>
                      <a:r>
                        <a:rPr lang="en-US" sz="1800" dirty="0"/>
                        <a:t>A-Chang</a:t>
                      </a:r>
                    </a:p>
                  </a:txBody>
                  <a:tcPr/>
                </a:tc>
                <a:tc>
                  <a:txBody>
                    <a:bodyPr/>
                    <a:lstStyle/>
                    <a:p>
                      <a:r>
                        <a:rPr lang="en-US" sz="1800" b="1" i="0" kern="1200" dirty="0">
                          <a:solidFill>
                            <a:schemeClr val="dk1"/>
                          </a:solidFill>
                          <a:effectLst/>
                          <a:latin typeface="+mn-lt"/>
                          <a:ea typeface="+mn-ea"/>
                          <a:cs typeface="+mn-cs"/>
                        </a:rPr>
                        <a:t>Michael Johnson</a:t>
                      </a:r>
                      <a:r>
                        <a:rPr lang="en-US" sz="1800" b="0" i="0" kern="1200" dirty="0">
                          <a:solidFill>
                            <a:schemeClr val="dk1"/>
                          </a:solidFill>
                          <a:effectLst/>
                          <a:latin typeface="+mn-lt"/>
                          <a:ea typeface="+mn-ea"/>
                          <a:cs typeface="+mn-cs"/>
                        </a:rPr>
                        <a:t> </a:t>
                      </a:r>
                      <a:r>
                        <a:rPr lang="en-US" sz="1800" b="0" i="0" u="none" strike="noStrike" kern="1200" dirty="0">
                          <a:solidFill>
                            <a:schemeClr val="dk1"/>
                          </a:solidFill>
                          <a:effectLst/>
                          <a:latin typeface="+mn-lt"/>
                          <a:ea typeface="+mn-ea"/>
                          <a:cs typeface="+mn-cs"/>
                          <a:hlinkClick r:id="rId2"/>
                        </a:rPr>
                        <a:t>msjohnson@fcps.edu</a:t>
                      </a:r>
                      <a:r>
                        <a:rPr lang="en-US" sz="1800" b="0" i="0" kern="1200" dirty="0">
                          <a:solidFill>
                            <a:schemeClr val="dk1"/>
                          </a:solidFill>
                          <a:effectLst/>
                          <a:latin typeface="+mn-lt"/>
                          <a:ea typeface="+mn-ea"/>
                          <a:cs typeface="+mn-cs"/>
                        </a:rPr>
                        <a:t> 703-287-2731</a:t>
                      </a:r>
                      <a:endParaRPr lang="en-US" sz="1800" dirty="0"/>
                    </a:p>
                  </a:txBody>
                  <a:tcPr/>
                </a:tc>
                <a:extLst>
                  <a:ext uri="{0D108BD9-81ED-4DB2-BD59-A6C34878D82A}">
                    <a16:rowId xmlns:a16="http://schemas.microsoft.com/office/drawing/2014/main" val="1960631692"/>
                  </a:ext>
                </a:extLst>
              </a:tr>
              <a:tr h="496303">
                <a:tc>
                  <a:txBody>
                    <a:bodyPr/>
                    <a:lstStyle/>
                    <a:p>
                      <a:r>
                        <a:rPr lang="en-US" sz="1800" dirty="0"/>
                        <a:t>Chap - Gan</a:t>
                      </a:r>
                    </a:p>
                  </a:txBody>
                  <a:tcPr/>
                </a:tc>
                <a:tc>
                  <a:txBody>
                    <a:bodyPr/>
                    <a:lstStyle/>
                    <a:p>
                      <a:r>
                        <a:rPr lang="en-US" sz="1800" b="1" i="0" kern="1200" dirty="0">
                          <a:solidFill>
                            <a:schemeClr val="dk1"/>
                          </a:solidFill>
                          <a:effectLst/>
                          <a:latin typeface="+mn-lt"/>
                          <a:ea typeface="+mn-ea"/>
                          <a:cs typeface="+mn-cs"/>
                        </a:rPr>
                        <a:t>Alex Mantel</a:t>
                      </a:r>
                      <a:r>
                        <a:rPr lang="en-US" sz="1800" b="0" i="0" kern="1200" dirty="0">
                          <a:solidFill>
                            <a:schemeClr val="dk1"/>
                          </a:solidFill>
                          <a:effectLst/>
                          <a:latin typeface="+mn-lt"/>
                          <a:ea typeface="+mn-ea"/>
                          <a:cs typeface="+mn-cs"/>
                        </a:rPr>
                        <a:t> </a:t>
                      </a:r>
                      <a:r>
                        <a:rPr lang="en-US" sz="1800" b="0" i="0" u="none" strike="noStrike" kern="1200" dirty="0">
                          <a:solidFill>
                            <a:schemeClr val="dk1"/>
                          </a:solidFill>
                          <a:effectLst/>
                          <a:latin typeface="+mn-lt"/>
                          <a:ea typeface="+mn-ea"/>
                          <a:cs typeface="+mn-cs"/>
                          <a:hlinkClick r:id="rId3"/>
                        </a:rPr>
                        <a:t>armantel@fcps.edu</a:t>
                      </a:r>
                      <a:r>
                        <a:rPr lang="en-US" sz="1800" b="0" i="0" kern="1200" dirty="0">
                          <a:solidFill>
                            <a:schemeClr val="dk1"/>
                          </a:solidFill>
                          <a:effectLst/>
                          <a:latin typeface="+mn-lt"/>
                          <a:ea typeface="+mn-ea"/>
                          <a:cs typeface="+mn-cs"/>
                        </a:rPr>
                        <a:t> 703-287-2733</a:t>
                      </a:r>
                      <a:endParaRPr lang="en-US" sz="1800" dirty="0"/>
                    </a:p>
                  </a:txBody>
                  <a:tcPr/>
                </a:tc>
                <a:extLst>
                  <a:ext uri="{0D108BD9-81ED-4DB2-BD59-A6C34878D82A}">
                    <a16:rowId xmlns:a16="http://schemas.microsoft.com/office/drawing/2014/main" val="1710474022"/>
                  </a:ext>
                </a:extLst>
              </a:tr>
              <a:tr h="496303">
                <a:tc>
                  <a:txBody>
                    <a:bodyPr/>
                    <a:lstStyle/>
                    <a:p>
                      <a:r>
                        <a:rPr lang="en-US" sz="1800" dirty="0"/>
                        <a:t>Gao – </a:t>
                      </a:r>
                      <a:r>
                        <a:rPr lang="en-US" sz="1800" dirty="0" err="1"/>
                        <a:t>Jua</a:t>
                      </a:r>
                      <a:endParaRPr lang="en-US" sz="18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Natalie Malone </a:t>
                      </a:r>
                      <a:r>
                        <a:rPr lang="en-US" sz="1800" b="0" i="0" kern="1200" dirty="0">
                          <a:solidFill>
                            <a:schemeClr val="dk1"/>
                          </a:solidFill>
                          <a:effectLst/>
                          <a:latin typeface="+mn-lt"/>
                          <a:ea typeface="+mn-ea"/>
                          <a:cs typeface="+mn-cs"/>
                          <a:hlinkClick r:id="rId4"/>
                        </a:rPr>
                        <a:t>nlmalone@fcps.edu</a:t>
                      </a:r>
                      <a:r>
                        <a:rPr lang="en-US" sz="1800" b="0" i="0" kern="1200" dirty="0">
                          <a:solidFill>
                            <a:schemeClr val="dk1"/>
                          </a:solidFill>
                          <a:effectLst/>
                          <a:latin typeface="+mn-lt"/>
                          <a:ea typeface="+mn-ea"/>
                          <a:cs typeface="+mn-cs"/>
                        </a:rPr>
                        <a:t>  703-287-2732</a:t>
                      </a:r>
                      <a:endParaRPr lang="en-US" sz="1800" dirty="0"/>
                    </a:p>
                  </a:txBody>
                  <a:tcPr/>
                </a:tc>
                <a:extLst>
                  <a:ext uri="{0D108BD9-81ED-4DB2-BD59-A6C34878D82A}">
                    <a16:rowId xmlns:a16="http://schemas.microsoft.com/office/drawing/2014/main" val="383583289"/>
                  </a:ext>
                </a:extLst>
              </a:tr>
              <a:tr h="496303">
                <a:tc>
                  <a:txBody>
                    <a:bodyPr/>
                    <a:lstStyle/>
                    <a:p>
                      <a:r>
                        <a:rPr lang="en-US" sz="1800" dirty="0" err="1"/>
                        <a:t>Jub</a:t>
                      </a:r>
                      <a:r>
                        <a:rPr lang="en-US" sz="1800" dirty="0"/>
                        <a:t> – </a:t>
                      </a:r>
                      <a:r>
                        <a:rPr lang="en-US" sz="1800" dirty="0" err="1"/>
                        <a:t>Matu</a:t>
                      </a:r>
                      <a:endParaRPr lang="en-US" sz="1800" dirty="0"/>
                    </a:p>
                  </a:txBody>
                  <a:tcPr/>
                </a:tc>
                <a:tc>
                  <a:txBody>
                    <a:bodyPr/>
                    <a:lstStyle/>
                    <a:p>
                      <a:r>
                        <a:rPr lang="en-US" sz="1800" b="1" dirty="0">
                          <a:effectLst/>
                        </a:rPr>
                        <a:t>Timothy Ready</a:t>
                      </a:r>
                      <a:r>
                        <a:rPr lang="en-US" sz="1800" dirty="0">
                          <a:effectLst/>
                        </a:rPr>
                        <a:t> </a:t>
                      </a:r>
                      <a:r>
                        <a:rPr lang="en-US" sz="1800" u="none" strike="noStrike" dirty="0">
                          <a:solidFill>
                            <a:srgbClr val="298299"/>
                          </a:solidFill>
                          <a:effectLst/>
                          <a:hlinkClick r:id="rId5"/>
                        </a:rPr>
                        <a:t>tjready@fcps.edu</a:t>
                      </a:r>
                      <a:r>
                        <a:rPr lang="en-US" sz="1800" dirty="0">
                          <a:effectLst/>
                        </a:rPr>
                        <a:t> 703-287-2730</a:t>
                      </a:r>
                    </a:p>
                  </a:txBody>
                  <a:tcPr anchor="ctr"/>
                </a:tc>
                <a:extLst>
                  <a:ext uri="{0D108BD9-81ED-4DB2-BD59-A6C34878D82A}">
                    <a16:rowId xmlns:a16="http://schemas.microsoft.com/office/drawing/2014/main" val="2789319155"/>
                  </a:ext>
                </a:extLst>
              </a:tr>
              <a:tr h="496303">
                <a:tc>
                  <a:txBody>
                    <a:bodyPr/>
                    <a:lstStyle/>
                    <a:p>
                      <a:r>
                        <a:rPr lang="en-US" sz="1800" dirty="0" err="1"/>
                        <a:t>Matz</a:t>
                      </a:r>
                      <a:r>
                        <a:rPr lang="en-US" sz="1800" dirty="0"/>
                        <a:t> – Pride</a:t>
                      </a:r>
                    </a:p>
                  </a:txBody>
                  <a:tcPr/>
                </a:tc>
                <a:tc>
                  <a:txBody>
                    <a:bodyPr/>
                    <a:lstStyle/>
                    <a:p>
                      <a:r>
                        <a:rPr lang="en-US" sz="1800" b="1" i="0" kern="1200" dirty="0">
                          <a:solidFill>
                            <a:schemeClr val="dk1"/>
                          </a:solidFill>
                          <a:effectLst/>
                          <a:latin typeface="+mn-lt"/>
                          <a:ea typeface="+mn-ea"/>
                          <a:cs typeface="+mn-cs"/>
                        </a:rPr>
                        <a:t>Jennifer </a:t>
                      </a:r>
                      <a:r>
                        <a:rPr lang="en-US" sz="1800" b="1" i="0" kern="1200" dirty="0" err="1">
                          <a:solidFill>
                            <a:schemeClr val="dk1"/>
                          </a:solidFill>
                          <a:effectLst/>
                          <a:latin typeface="+mn-lt"/>
                          <a:ea typeface="+mn-ea"/>
                          <a:cs typeface="+mn-cs"/>
                        </a:rPr>
                        <a:t>Baldesare</a:t>
                      </a:r>
                      <a:r>
                        <a:rPr lang="en-US" sz="1800" b="0" i="0" kern="1200" dirty="0">
                          <a:solidFill>
                            <a:schemeClr val="dk1"/>
                          </a:solidFill>
                          <a:effectLst/>
                          <a:latin typeface="+mn-lt"/>
                          <a:ea typeface="+mn-ea"/>
                          <a:cs typeface="+mn-cs"/>
                        </a:rPr>
                        <a:t> </a:t>
                      </a:r>
                      <a:r>
                        <a:rPr lang="en-US" sz="1800" b="0" i="0" u="none" strike="noStrike" kern="1200" dirty="0">
                          <a:solidFill>
                            <a:schemeClr val="dk1"/>
                          </a:solidFill>
                          <a:effectLst/>
                          <a:latin typeface="+mn-lt"/>
                          <a:ea typeface="+mn-ea"/>
                          <a:cs typeface="+mn-cs"/>
                          <a:hlinkClick r:id="rId6"/>
                        </a:rPr>
                        <a:t>jlbaldesare@fcps.edu</a:t>
                      </a:r>
                      <a:r>
                        <a:rPr lang="en-US" sz="1800" b="0" i="0" kern="1200" dirty="0">
                          <a:solidFill>
                            <a:schemeClr val="dk1"/>
                          </a:solidFill>
                          <a:effectLst/>
                          <a:latin typeface="+mn-lt"/>
                          <a:ea typeface="+mn-ea"/>
                          <a:cs typeface="+mn-cs"/>
                        </a:rPr>
                        <a:t> 703-287-2734 </a:t>
                      </a:r>
                      <a:endParaRPr lang="en-US" sz="1800" dirty="0"/>
                    </a:p>
                  </a:txBody>
                  <a:tcPr/>
                </a:tc>
                <a:extLst>
                  <a:ext uri="{0D108BD9-81ED-4DB2-BD59-A6C34878D82A}">
                    <a16:rowId xmlns:a16="http://schemas.microsoft.com/office/drawing/2014/main" val="2299418058"/>
                  </a:ext>
                </a:extLst>
              </a:tr>
              <a:tr h="496303">
                <a:tc>
                  <a:txBody>
                    <a:bodyPr/>
                    <a:lstStyle/>
                    <a:p>
                      <a:r>
                        <a:rPr lang="en-US" sz="1800" dirty="0" err="1"/>
                        <a:t>Prin</a:t>
                      </a:r>
                      <a:r>
                        <a:rPr lang="en-US" sz="1800" dirty="0"/>
                        <a:t> – Sun</a:t>
                      </a:r>
                    </a:p>
                  </a:txBody>
                  <a:tcPr/>
                </a:tc>
                <a:tc>
                  <a:txBody>
                    <a:bodyPr/>
                    <a:lstStyle/>
                    <a:p>
                      <a:r>
                        <a:rPr lang="en-US" sz="1800" b="1" i="0" kern="1200" dirty="0">
                          <a:solidFill>
                            <a:schemeClr val="dk1"/>
                          </a:solidFill>
                          <a:effectLst/>
                          <a:latin typeface="+mn-lt"/>
                          <a:ea typeface="+mn-ea"/>
                          <a:cs typeface="+mn-cs"/>
                        </a:rPr>
                        <a:t>Katie Robinson</a:t>
                      </a:r>
                      <a:r>
                        <a:rPr lang="en-US" sz="1800" b="0" i="0" kern="1200" dirty="0">
                          <a:solidFill>
                            <a:schemeClr val="dk1"/>
                          </a:solidFill>
                          <a:effectLst/>
                          <a:latin typeface="+mn-lt"/>
                          <a:ea typeface="+mn-ea"/>
                          <a:cs typeface="+mn-cs"/>
                        </a:rPr>
                        <a:t> </a:t>
                      </a:r>
                      <a:r>
                        <a:rPr lang="en-US" sz="1800" b="0" i="0" u="none" strike="noStrike" kern="1200" dirty="0">
                          <a:solidFill>
                            <a:schemeClr val="dk1"/>
                          </a:solidFill>
                          <a:effectLst/>
                          <a:latin typeface="+mn-lt"/>
                          <a:ea typeface="+mn-ea"/>
                          <a:cs typeface="+mn-cs"/>
                          <a:hlinkClick r:id="rId7"/>
                        </a:rPr>
                        <a:t>kerobinson1@fcps.edu</a:t>
                      </a:r>
                      <a:r>
                        <a:rPr lang="en-US" sz="1800" b="0" i="0" kern="1200" dirty="0">
                          <a:solidFill>
                            <a:schemeClr val="dk1"/>
                          </a:solidFill>
                          <a:effectLst/>
                          <a:latin typeface="+mn-lt"/>
                          <a:ea typeface="+mn-ea"/>
                          <a:cs typeface="+mn-cs"/>
                        </a:rPr>
                        <a:t> 703-287-2736</a:t>
                      </a:r>
                      <a:endParaRPr lang="en-US" sz="1800" dirty="0"/>
                    </a:p>
                  </a:txBody>
                  <a:tcPr/>
                </a:tc>
                <a:extLst>
                  <a:ext uri="{0D108BD9-81ED-4DB2-BD59-A6C34878D82A}">
                    <a16:rowId xmlns:a16="http://schemas.microsoft.com/office/drawing/2014/main" val="1422766935"/>
                  </a:ext>
                </a:extLst>
              </a:tr>
              <a:tr h="496303">
                <a:tc>
                  <a:txBody>
                    <a:bodyPr/>
                    <a:lstStyle/>
                    <a:p>
                      <a:r>
                        <a:rPr lang="en-US" sz="1800" dirty="0" err="1"/>
                        <a:t>Suo</a:t>
                      </a:r>
                      <a:r>
                        <a:rPr lang="en-US" sz="1800" dirty="0"/>
                        <a:t> - Z</a:t>
                      </a:r>
                    </a:p>
                  </a:txBody>
                  <a:tcPr/>
                </a:tc>
                <a:tc>
                  <a:txBody>
                    <a:bodyPr/>
                    <a:lstStyle/>
                    <a:p>
                      <a:r>
                        <a:rPr lang="en-US" sz="1800" b="1" i="0" kern="1200" dirty="0">
                          <a:solidFill>
                            <a:schemeClr val="dk1"/>
                          </a:solidFill>
                          <a:effectLst/>
                          <a:latin typeface="+mn-lt"/>
                          <a:ea typeface="+mn-ea"/>
                          <a:cs typeface="+mn-cs"/>
                        </a:rPr>
                        <a:t>Nichole Bernard</a:t>
                      </a:r>
                      <a:r>
                        <a:rPr lang="en-US" sz="1800" b="0" i="0" kern="1200" dirty="0">
                          <a:solidFill>
                            <a:schemeClr val="dk1"/>
                          </a:solidFill>
                          <a:effectLst/>
                          <a:latin typeface="+mn-lt"/>
                          <a:ea typeface="+mn-ea"/>
                          <a:cs typeface="+mn-cs"/>
                        </a:rPr>
                        <a:t> </a:t>
                      </a:r>
                      <a:r>
                        <a:rPr lang="en-US" sz="1800" b="0" i="0" u="none" strike="noStrike" kern="1200" dirty="0">
                          <a:solidFill>
                            <a:schemeClr val="dk1"/>
                          </a:solidFill>
                          <a:effectLst/>
                          <a:latin typeface="+mn-lt"/>
                          <a:ea typeface="+mn-ea"/>
                          <a:cs typeface="+mn-cs"/>
                          <a:hlinkClick r:id="rId8"/>
                        </a:rPr>
                        <a:t>nbernard@fcps.edu</a:t>
                      </a:r>
                      <a:r>
                        <a:rPr lang="en-US" sz="1800" b="0" i="0" kern="1200" dirty="0">
                          <a:solidFill>
                            <a:schemeClr val="dk1"/>
                          </a:solidFill>
                          <a:effectLst/>
                          <a:latin typeface="+mn-lt"/>
                          <a:ea typeface="+mn-ea"/>
                          <a:cs typeface="+mn-cs"/>
                        </a:rPr>
                        <a:t> 703-287-2735</a:t>
                      </a:r>
                      <a:endParaRPr lang="en-US" sz="1800" dirty="0"/>
                    </a:p>
                  </a:txBody>
                  <a:tcPr/>
                </a:tc>
                <a:extLst>
                  <a:ext uri="{0D108BD9-81ED-4DB2-BD59-A6C34878D82A}">
                    <a16:rowId xmlns:a16="http://schemas.microsoft.com/office/drawing/2014/main" val="2894121147"/>
                  </a:ext>
                </a:extLst>
              </a:tr>
            </a:tbl>
          </a:graphicData>
        </a:graphic>
      </p:graphicFrame>
      <p:sp>
        <p:nvSpPr>
          <p:cNvPr id="2" name="Rectangle 1">
            <a:extLst>
              <a:ext uri="{FF2B5EF4-FFF2-40B4-BE49-F238E27FC236}">
                <a16:creationId xmlns:a16="http://schemas.microsoft.com/office/drawing/2014/main" id="{644F6BB8-7689-EC49-B0F5-BF347B53AE14}"/>
              </a:ext>
            </a:extLst>
          </p:cNvPr>
          <p:cNvSpPr/>
          <p:nvPr/>
        </p:nvSpPr>
        <p:spPr>
          <a:xfrm>
            <a:off x="1235675" y="6017254"/>
            <a:ext cx="6672649" cy="369332"/>
          </a:xfrm>
          <a:prstGeom prst="rect">
            <a:avLst/>
          </a:prstGeom>
        </p:spPr>
        <p:txBody>
          <a:bodyPr wrap="square">
            <a:spAutoFit/>
          </a:bodyPr>
          <a:lstStyle/>
          <a:p>
            <a:pPr algn="ctr"/>
            <a:r>
              <a:rPr lang="en-US" dirty="0">
                <a:hlinkClick r:id="rId9"/>
              </a:rPr>
              <a:t>https://langleyhs.fcps.edu/department/student-services-staff</a:t>
            </a:r>
            <a:endParaRPr lang="en-US" dirty="0"/>
          </a:p>
        </p:txBody>
      </p:sp>
      <p:sp>
        <p:nvSpPr>
          <p:cNvPr id="7" name="Title 1">
            <a:extLst>
              <a:ext uri="{FF2B5EF4-FFF2-40B4-BE49-F238E27FC236}">
                <a16:creationId xmlns:a16="http://schemas.microsoft.com/office/drawing/2014/main" id="{D8319560-7DC6-A54F-BA79-E9D41A81E71D}"/>
              </a:ext>
            </a:extLst>
          </p:cNvPr>
          <p:cNvSpPr txBox="1">
            <a:spLocks/>
          </p:cNvSpPr>
          <p:nvPr/>
        </p:nvSpPr>
        <p:spPr>
          <a:xfrm>
            <a:off x="368808" y="514860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t>Additional Student Services Staff</a:t>
            </a:r>
          </a:p>
        </p:txBody>
      </p:sp>
    </p:spTree>
    <p:extLst>
      <p:ext uri="{BB962C8B-B14F-4D97-AF65-F5344CB8AC3E}">
        <p14:creationId xmlns:p14="http://schemas.microsoft.com/office/powerpoint/2010/main" val="10339428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9487"/>
            <a:ext cx="8229600" cy="1143000"/>
          </a:xfrm>
        </p:spPr>
        <p:txBody>
          <a:bodyPr/>
          <a:lstStyle/>
          <a:p>
            <a:r>
              <a:rPr lang="en-US" dirty="0"/>
              <a:t>Class of 2020--Important Links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91338390"/>
              </p:ext>
            </p:extLst>
          </p:nvPr>
        </p:nvGraphicFramePr>
        <p:xfrm>
          <a:off x="327212" y="1202487"/>
          <a:ext cx="8489576" cy="5527040"/>
        </p:xfrm>
        <a:graphic>
          <a:graphicData uri="http://schemas.openxmlformats.org/drawingml/2006/table">
            <a:tbl>
              <a:tblPr firstRow="1" bandRow="1">
                <a:tableStyleId>{F5AB1C69-6EDB-4FF4-983F-18BD219EF322}</a:tableStyleId>
              </a:tblPr>
              <a:tblGrid>
                <a:gridCol w="2154761">
                  <a:extLst>
                    <a:ext uri="{9D8B030D-6E8A-4147-A177-3AD203B41FA5}">
                      <a16:colId xmlns:a16="http://schemas.microsoft.com/office/drawing/2014/main" val="20000"/>
                    </a:ext>
                  </a:extLst>
                </a:gridCol>
                <a:gridCol w="6334815">
                  <a:extLst>
                    <a:ext uri="{9D8B030D-6E8A-4147-A177-3AD203B41FA5}">
                      <a16:colId xmlns:a16="http://schemas.microsoft.com/office/drawing/2014/main" val="20001"/>
                    </a:ext>
                  </a:extLst>
                </a:gridCol>
              </a:tblGrid>
              <a:tr h="370840">
                <a:tc>
                  <a:txBody>
                    <a:bodyPr/>
                    <a:lstStyle/>
                    <a:p>
                      <a:r>
                        <a:rPr lang="en-US" dirty="0"/>
                        <a:t>Description</a:t>
                      </a:r>
                    </a:p>
                  </a:txBody>
                  <a:tcPr/>
                </a:tc>
                <a:tc>
                  <a:txBody>
                    <a:bodyPr/>
                    <a:lstStyle/>
                    <a:p>
                      <a:r>
                        <a:rPr lang="en-US" dirty="0"/>
                        <a:t>Link</a:t>
                      </a:r>
                    </a:p>
                  </a:txBody>
                  <a:tcPr/>
                </a:tc>
                <a:extLst>
                  <a:ext uri="{0D108BD9-81ED-4DB2-BD59-A6C34878D82A}">
                    <a16:rowId xmlns:a16="http://schemas.microsoft.com/office/drawing/2014/main" val="10000"/>
                  </a:ext>
                </a:extLst>
              </a:tr>
              <a:tr h="370840">
                <a:tc>
                  <a:txBody>
                    <a:bodyPr/>
                    <a:lstStyle/>
                    <a:p>
                      <a:r>
                        <a:rPr lang="en-US" dirty="0"/>
                        <a:t>SIS </a:t>
                      </a:r>
                      <a:r>
                        <a:rPr lang="en-US" dirty="0" err="1"/>
                        <a:t>ParentVUE</a:t>
                      </a:r>
                      <a:r>
                        <a:rPr lang="en-US" dirty="0"/>
                        <a:t> Login</a:t>
                      </a:r>
                    </a:p>
                  </a:txBody>
                  <a:tcPr/>
                </a:tc>
                <a:tc>
                  <a:txBody>
                    <a:bodyPr/>
                    <a:lstStyle/>
                    <a:p>
                      <a:r>
                        <a:rPr lang="en-US" dirty="0">
                          <a:hlinkClick r:id="rId2"/>
                        </a:rPr>
                        <a:t>https://sisparent.fcps.edu</a:t>
                      </a:r>
                      <a:r>
                        <a:rPr lang="en-US" dirty="0"/>
                        <a:t> </a:t>
                      </a:r>
                    </a:p>
                  </a:txBody>
                  <a:tcPr/>
                </a:tc>
                <a:extLst>
                  <a:ext uri="{0D108BD9-81ED-4DB2-BD59-A6C34878D82A}">
                    <a16:rowId xmlns:a16="http://schemas.microsoft.com/office/drawing/2014/main" val="10001"/>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SIS </a:t>
                      </a:r>
                      <a:r>
                        <a:rPr lang="en-US" dirty="0" err="1"/>
                        <a:t>ParentVUE</a:t>
                      </a:r>
                      <a:r>
                        <a:rPr lang="en-US" dirty="0"/>
                        <a:t> Registration</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3"/>
                        </a:rPr>
                        <a:t>https://www.fcps.edu/resources/technology/student-information-system-sis-fcps/sis-parent-account-registration</a:t>
                      </a:r>
                      <a:endParaRPr lang="en-US" dirty="0"/>
                    </a:p>
                  </a:txBody>
                  <a:tcPr/>
                </a:tc>
                <a:extLst>
                  <a:ext uri="{0D108BD9-81ED-4DB2-BD59-A6C34878D82A}">
                    <a16:rowId xmlns:a16="http://schemas.microsoft.com/office/drawing/2014/main"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Blackboard, </a:t>
                      </a:r>
                      <a:r>
                        <a:rPr lang="en-US" dirty="0" err="1"/>
                        <a:t>weCare</a:t>
                      </a:r>
                      <a:r>
                        <a:rPr lang="en-US" dirty="0"/>
                        <a:t>,</a:t>
                      </a:r>
                      <a:r>
                        <a:rPr lang="en-US" baseline="0" dirty="0"/>
                        <a:t> Naviance for Families</a:t>
                      </a:r>
                      <a:endParaRPr lang="en-US" dirty="0"/>
                    </a:p>
                  </a:txBody>
                  <a:tcPr/>
                </a:tc>
                <a:tc>
                  <a:txBody>
                    <a:bodyPr/>
                    <a:lstStyle/>
                    <a:p>
                      <a:r>
                        <a:rPr lang="en-US" dirty="0">
                          <a:hlinkClick r:id="rId4"/>
                        </a:rPr>
                        <a:t>https://fcps.blackboard.com/</a:t>
                      </a:r>
                      <a:r>
                        <a:rPr lang="en-US" dirty="0"/>
                        <a:t> </a:t>
                      </a:r>
                    </a:p>
                  </a:txBody>
                  <a:tcPr/>
                </a:tc>
                <a:extLst>
                  <a:ext uri="{0D108BD9-81ED-4DB2-BD59-A6C34878D82A}">
                    <a16:rowId xmlns:a16="http://schemas.microsoft.com/office/drawing/2014/main" val="10003"/>
                  </a:ext>
                </a:extLst>
              </a:tr>
              <a:tr h="370840">
                <a:tc>
                  <a:txBody>
                    <a:bodyPr/>
                    <a:lstStyle/>
                    <a:p>
                      <a:r>
                        <a:rPr lang="en-US" dirty="0"/>
                        <a:t>FCPS</a:t>
                      </a:r>
                      <a:r>
                        <a:rPr lang="en-US" baseline="0" dirty="0"/>
                        <a:t> News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hlinkClick r:id="rId5"/>
                        </a:rPr>
                        <a:t>https://public.govdelivery.com/accounts/VAEDUFCPS/subscriber/new</a:t>
                      </a:r>
                      <a:endParaRPr lang="en-US" sz="1600" dirty="0"/>
                    </a:p>
                  </a:txBody>
                  <a:tcPr/>
                </a:tc>
                <a:extLst>
                  <a:ext uri="{0D108BD9-81ED-4DB2-BD59-A6C34878D82A}">
                    <a16:rowId xmlns:a16="http://schemas.microsoft.com/office/drawing/2014/main" val="10004"/>
                  </a:ext>
                </a:extLst>
              </a:tr>
              <a:tr h="370840">
                <a:tc>
                  <a:txBody>
                    <a:bodyPr/>
                    <a:lstStyle/>
                    <a:p>
                      <a:r>
                        <a:rPr lang="en-US" dirty="0"/>
                        <a:t>LHS Website</a:t>
                      </a:r>
                    </a:p>
                  </a:txBody>
                  <a:tcPr/>
                </a:tc>
                <a:tc>
                  <a:txBody>
                    <a:bodyPr/>
                    <a:lstStyle/>
                    <a:p>
                      <a:r>
                        <a:rPr lang="en-US" dirty="0">
                          <a:hlinkClick r:id="rId6"/>
                        </a:rPr>
                        <a:t>http://www2.fcps.edu/LangleyHS/</a:t>
                      </a:r>
                      <a:r>
                        <a:rPr lang="en-US" dirty="0"/>
                        <a:t> </a:t>
                      </a:r>
                    </a:p>
                  </a:txBody>
                  <a:tcPr/>
                </a:tc>
                <a:extLst>
                  <a:ext uri="{0D108BD9-81ED-4DB2-BD59-A6C34878D82A}">
                    <a16:rowId xmlns:a16="http://schemas.microsoft.com/office/drawing/2014/main" val="10005"/>
                  </a:ext>
                </a:extLst>
              </a:tr>
              <a:tr h="370840">
                <a:tc>
                  <a:txBody>
                    <a:bodyPr/>
                    <a:lstStyle/>
                    <a:p>
                      <a:r>
                        <a:rPr lang="en-US" dirty="0"/>
                        <a:t>LHS Class</a:t>
                      </a:r>
                      <a:r>
                        <a:rPr lang="en-US" baseline="0" dirty="0"/>
                        <a:t> of 2020 Webpage</a:t>
                      </a:r>
                      <a:endParaRPr lang="en-US" dirty="0"/>
                    </a:p>
                  </a:txBody>
                  <a:tcPr/>
                </a:tc>
                <a:tc>
                  <a:txBody>
                    <a:bodyPr/>
                    <a:lstStyle/>
                    <a:p>
                      <a:r>
                        <a:rPr lang="en-US" dirty="0">
                          <a:hlinkClick r:id="rId7"/>
                        </a:rPr>
                        <a:t>http://www.ptsalangley.org/class-of-2020</a:t>
                      </a:r>
                      <a:r>
                        <a:rPr lang="en-US" dirty="0"/>
                        <a:t> </a:t>
                      </a:r>
                    </a:p>
                  </a:txBody>
                  <a:tcPr/>
                </a:tc>
                <a:extLst>
                  <a:ext uri="{0D108BD9-81ED-4DB2-BD59-A6C34878D82A}">
                    <a16:rowId xmlns:a16="http://schemas.microsoft.com/office/drawing/2014/main" val="10006"/>
                  </a:ext>
                </a:extLst>
              </a:tr>
              <a:tr h="370840">
                <a:tc>
                  <a:txBody>
                    <a:bodyPr/>
                    <a:lstStyle/>
                    <a:p>
                      <a:r>
                        <a:rPr lang="en-US" dirty="0"/>
                        <a:t>ANGP2020 Webpage</a:t>
                      </a:r>
                    </a:p>
                  </a:txBody>
                  <a:tcPr/>
                </a:tc>
                <a:tc>
                  <a:txBody>
                    <a:bodyPr/>
                    <a:lstStyle/>
                    <a:p>
                      <a:r>
                        <a:rPr lang="en-US" dirty="0">
                          <a:hlinkClick r:id="rId8"/>
                        </a:rPr>
                        <a:t>https://www.ptsalangley.org/angp</a:t>
                      </a:r>
                      <a:endParaRPr lang="en-US" dirty="0"/>
                    </a:p>
                  </a:txBody>
                  <a:tcPr/>
                </a:tc>
                <a:extLst>
                  <a:ext uri="{0D108BD9-81ED-4DB2-BD59-A6C34878D82A}">
                    <a16:rowId xmlns:a16="http://schemas.microsoft.com/office/drawing/2014/main" val="211166290"/>
                  </a:ext>
                </a:extLst>
              </a:tr>
              <a:tr h="370840">
                <a:tc>
                  <a:txBody>
                    <a:bodyPr/>
                    <a:lstStyle/>
                    <a:p>
                      <a:r>
                        <a:rPr lang="en-US" dirty="0"/>
                        <a:t>LHS PTSA</a:t>
                      </a:r>
                      <a:r>
                        <a:rPr lang="en-US" baseline="0" dirty="0"/>
                        <a:t> Website</a:t>
                      </a:r>
                      <a:endParaRPr lang="en-US" dirty="0"/>
                    </a:p>
                  </a:txBody>
                  <a:tcPr/>
                </a:tc>
                <a:tc>
                  <a:txBody>
                    <a:bodyPr/>
                    <a:lstStyle/>
                    <a:p>
                      <a:r>
                        <a:rPr lang="en-US" dirty="0">
                          <a:hlinkClick r:id="rId9"/>
                        </a:rPr>
                        <a:t>http://www.ptsalangley.org/</a:t>
                      </a:r>
                      <a:r>
                        <a:rPr lang="en-US" baseline="0" dirty="0"/>
                        <a:t> </a:t>
                      </a:r>
                      <a:endParaRPr lang="en-US" dirty="0"/>
                    </a:p>
                  </a:txBody>
                  <a:tcPr/>
                </a:tc>
                <a:extLst>
                  <a:ext uri="{0D108BD9-81ED-4DB2-BD59-A6C34878D82A}">
                    <a16:rowId xmlns:a16="http://schemas.microsoft.com/office/drawing/2014/main" val="10007"/>
                  </a:ext>
                </a:extLst>
              </a:tr>
              <a:tr h="370840">
                <a:tc>
                  <a:txBody>
                    <a:bodyPr/>
                    <a:lstStyle/>
                    <a:p>
                      <a:r>
                        <a:rPr lang="en-US" dirty="0"/>
                        <a:t>LHS PTSA Key</a:t>
                      </a:r>
                      <a:r>
                        <a:rPr lang="en-US" baseline="0" dirty="0"/>
                        <a:t> Links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10"/>
                        </a:rPr>
                        <a:t>http://www.ptsalangley.org/lhs-quick-links</a:t>
                      </a:r>
                      <a:endParaRPr lang="en-US" dirty="0"/>
                    </a:p>
                  </a:txBody>
                  <a:tcPr/>
                </a:tc>
                <a:extLst>
                  <a:ext uri="{0D108BD9-81ED-4DB2-BD59-A6C34878D82A}">
                    <a16:rowId xmlns:a16="http://schemas.microsoft.com/office/drawing/2014/main" val="10008"/>
                  </a:ext>
                </a:extLst>
              </a:tr>
              <a:tr h="370840">
                <a:tc>
                  <a:txBody>
                    <a:bodyPr/>
                    <a:lstStyle/>
                    <a:p>
                      <a:r>
                        <a:rPr lang="en-US" dirty="0"/>
                        <a:t>LHS</a:t>
                      </a:r>
                      <a:r>
                        <a:rPr lang="en-US" baseline="0" dirty="0"/>
                        <a:t> Activities Website</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11"/>
                        </a:rPr>
                        <a:t>http://www.langleysports.org/</a:t>
                      </a:r>
                      <a:r>
                        <a:rPr lang="en-US" dirty="0"/>
                        <a:t> </a:t>
                      </a:r>
                    </a:p>
                  </a:txBody>
                  <a:tcPr/>
                </a:tc>
                <a:extLst>
                  <a:ext uri="{0D108BD9-81ED-4DB2-BD59-A6C34878D82A}">
                    <a16:rowId xmlns:a16="http://schemas.microsoft.com/office/drawing/2014/main" val="10009"/>
                  </a:ext>
                </a:extLst>
              </a:tr>
              <a:tr h="370840">
                <a:tc>
                  <a:txBody>
                    <a:bodyPr/>
                    <a:lstStyle/>
                    <a:p>
                      <a:r>
                        <a:rPr lang="en-US" dirty="0"/>
                        <a:t>LHS Service Learning</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hlinkClick r:id="rId12"/>
                        </a:rPr>
                        <a:t>http://www2.fcps.edu/LangleyHS/servicelearning.html</a:t>
                      </a:r>
                      <a:r>
                        <a:rPr lang="en-US" dirty="0"/>
                        <a:t> </a:t>
                      </a:r>
                    </a:p>
                  </a:txBody>
                  <a:tcPr/>
                </a:tc>
                <a:extLst>
                  <a:ext uri="{0D108BD9-81ED-4DB2-BD59-A6C34878D82A}">
                    <a16:rowId xmlns:a16="http://schemas.microsoft.com/office/drawing/2014/main" val="10010"/>
                  </a:ext>
                </a:extLst>
              </a:tr>
            </a:tbl>
          </a:graphicData>
        </a:graphic>
      </p:graphicFrame>
      <p:sp>
        <p:nvSpPr>
          <p:cNvPr id="4" name="TextBox 3"/>
          <p:cNvSpPr txBox="1"/>
          <p:nvPr/>
        </p:nvSpPr>
        <p:spPr>
          <a:xfrm>
            <a:off x="3560265" y="1894734"/>
            <a:ext cx="184666" cy="369332"/>
          </a:xfrm>
          <a:prstGeom prst="rect">
            <a:avLst/>
          </a:prstGeom>
          <a:noFill/>
        </p:spPr>
        <p:txBody>
          <a:bodyPr wrap="none" rtlCol="0">
            <a:spAutoFit/>
          </a:bodyPr>
          <a:lstStyle/>
          <a:p>
            <a:endParaRPr lang="en-US" dirty="0"/>
          </a:p>
        </p:txBody>
      </p:sp>
      <p:sp>
        <p:nvSpPr>
          <p:cNvPr id="3" name="Slide Number Placeholder 2">
            <a:extLst>
              <a:ext uri="{FF2B5EF4-FFF2-40B4-BE49-F238E27FC236}">
                <a16:creationId xmlns:a16="http://schemas.microsoft.com/office/drawing/2014/main" id="{775024E6-CFF7-944F-A0C4-406BFAE69FE8}"/>
              </a:ext>
            </a:extLst>
          </p:cNvPr>
          <p:cNvSpPr>
            <a:spLocks noGrp="1"/>
          </p:cNvSpPr>
          <p:nvPr>
            <p:ph type="sldNum" sz="quarter" idx="12"/>
          </p:nvPr>
        </p:nvSpPr>
        <p:spPr/>
        <p:txBody>
          <a:bodyPr/>
          <a:lstStyle/>
          <a:p>
            <a:fld id="{69E2A1E4-933C-A148-8760-C6369BD09ACF}" type="slidenum">
              <a:rPr lang="en-US" smtClean="0"/>
              <a:pPr/>
              <a:t>19</a:t>
            </a:fld>
            <a:endParaRPr lang="en-US"/>
          </a:p>
        </p:txBody>
      </p:sp>
    </p:spTree>
    <p:extLst>
      <p:ext uri="{BB962C8B-B14F-4D97-AF65-F5344CB8AC3E}">
        <p14:creationId xmlns:p14="http://schemas.microsoft.com/office/powerpoint/2010/main" val="905099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3630"/>
            <a:ext cx="8229600" cy="1143000"/>
          </a:xfrm>
        </p:spPr>
        <p:txBody>
          <a:bodyPr/>
          <a:lstStyle/>
          <a:p>
            <a:r>
              <a:rPr lang="en-US" dirty="0"/>
              <a:t>Table of Contents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83558004"/>
              </p:ext>
            </p:extLst>
          </p:nvPr>
        </p:nvGraphicFramePr>
        <p:xfrm>
          <a:off x="228600" y="1079148"/>
          <a:ext cx="8686800" cy="5323080"/>
        </p:xfrm>
        <a:graphic>
          <a:graphicData uri="http://schemas.openxmlformats.org/drawingml/2006/table">
            <a:tbl>
              <a:tblPr firstRow="1" bandRow="1">
                <a:tableStyleId>{F5AB1C69-6EDB-4FF4-983F-18BD219EF322}</a:tableStyleId>
              </a:tblPr>
              <a:tblGrid>
                <a:gridCol w="1173480">
                  <a:extLst>
                    <a:ext uri="{9D8B030D-6E8A-4147-A177-3AD203B41FA5}">
                      <a16:colId xmlns:a16="http://schemas.microsoft.com/office/drawing/2014/main" val="20000"/>
                    </a:ext>
                  </a:extLst>
                </a:gridCol>
                <a:gridCol w="2595489">
                  <a:extLst>
                    <a:ext uri="{9D8B030D-6E8A-4147-A177-3AD203B41FA5}">
                      <a16:colId xmlns:a16="http://schemas.microsoft.com/office/drawing/2014/main" val="20001"/>
                    </a:ext>
                  </a:extLst>
                </a:gridCol>
                <a:gridCol w="4917831">
                  <a:extLst>
                    <a:ext uri="{9D8B030D-6E8A-4147-A177-3AD203B41FA5}">
                      <a16:colId xmlns:a16="http://schemas.microsoft.com/office/drawing/2014/main" val="20002"/>
                    </a:ext>
                  </a:extLst>
                </a:gridCol>
              </a:tblGrid>
              <a:tr h="370840">
                <a:tc>
                  <a:txBody>
                    <a:bodyPr/>
                    <a:lstStyle/>
                    <a:p>
                      <a:r>
                        <a:rPr lang="en-US" sz="1800" dirty="0"/>
                        <a:t>Slide(s)</a:t>
                      </a:r>
                    </a:p>
                  </a:txBody>
                  <a:tcPr/>
                </a:tc>
                <a:tc>
                  <a:txBody>
                    <a:bodyPr/>
                    <a:lstStyle/>
                    <a:p>
                      <a:r>
                        <a:rPr lang="en-US" sz="1800" dirty="0"/>
                        <a:t>Title</a:t>
                      </a:r>
                    </a:p>
                  </a:txBody>
                  <a:tcPr/>
                </a:tc>
                <a:tc>
                  <a:txBody>
                    <a:bodyPr/>
                    <a:lstStyle/>
                    <a:p>
                      <a:r>
                        <a:rPr lang="en-US" sz="1800" dirty="0"/>
                        <a:t>Description</a:t>
                      </a:r>
                    </a:p>
                  </a:txBody>
                  <a:tcPr/>
                </a:tc>
                <a:extLst>
                  <a:ext uri="{0D108BD9-81ED-4DB2-BD59-A6C34878D82A}">
                    <a16:rowId xmlns:a16="http://schemas.microsoft.com/office/drawing/2014/main" val="10000"/>
                  </a:ext>
                </a:extLst>
              </a:tr>
              <a:tr h="370840">
                <a:tc>
                  <a:txBody>
                    <a:bodyPr/>
                    <a:lstStyle/>
                    <a:p>
                      <a:pPr marL="0" marR="0">
                        <a:spcBef>
                          <a:spcPts val="0"/>
                        </a:spcBef>
                        <a:spcAft>
                          <a:spcPts val="0"/>
                        </a:spcAft>
                      </a:pPr>
                      <a:r>
                        <a:rPr lang="en-US" sz="1800" dirty="0">
                          <a:effectLst/>
                          <a:latin typeface="+mn-lt"/>
                          <a:ea typeface="Calibri" charset="0"/>
                          <a:cs typeface="Times New Roman" charset="0"/>
                        </a:rPr>
                        <a:t>3-7</a:t>
                      </a: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Knowns – Need Action</a:t>
                      </a: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Saxon Broadcast Virtual Senior Picnic Video</a:t>
                      </a:r>
                    </a:p>
                    <a:p>
                      <a:pPr marL="0" marR="0">
                        <a:spcBef>
                          <a:spcPts val="0"/>
                        </a:spcBef>
                        <a:spcAft>
                          <a:spcPts val="0"/>
                        </a:spcAft>
                      </a:pPr>
                      <a:r>
                        <a:rPr lang="en-US" sz="1800" dirty="0">
                          <a:effectLst/>
                          <a:latin typeface="+mn-lt"/>
                          <a:ea typeface="Calibri" charset="0"/>
                          <a:cs typeface="Times New Roman" charset="0"/>
                        </a:rPr>
                        <a:t>Saxon Scope (Newspaper) – Senior Scope</a:t>
                      </a:r>
                    </a:p>
                    <a:p>
                      <a:pPr marL="0" marR="0">
                        <a:spcBef>
                          <a:spcPts val="0"/>
                        </a:spcBef>
                        <a:spcAft>
                          <a:spcPts val="0"/>
                        </a:spcAft>
                      </a:pPr>
                      <a:r>
                        <a:rPr lang="en-US" sz="1800" dirty="0">
                          <a:effectLst/>
                          <a:latin typeface="+mn-lt"/>
                          <a:ea typeface="Calibri" charset="0"/>
                          <a:cs typeface="Times New Roman" charset="0"/>
                        </a:rPr>
                        <a:t>Saxon Shire (Yearbook) </a:t>
                      </a:r>
                    </a:p>
                    <a:p>
                      <a:pPr marL="0" marR="0">
                        <a:spcBef>
                          <a:spcPts val="0"/>
                        </a:spcBef>
                        <a:spcAft>
                          <a:spcPts val="0"/>
                        </a:spcAft>
                      </a:pPr>
                      <a:r>
                        <a:rPr lang="en-US" sz="1800" dirty="0">
                          <a:effectLst/>
                          <a:latin typeface="+mn-lt"/>
                          <a:ea typeface="Calibri" charset="0"/>
                          <a:cs typeface="Times New Roman" charset="0"/>
                        </a:rPr>
                        <a:t>FCPS Senior Survey (Transcript to Colleges)</a:t>
                      </a:r>
                    </a:p>
                    <a:p>
                      <a:pPr marL="0" marR="0">
                        <a:spcBef>
                          <a:spcPts val="0"/>
                        </a:spcBef>
                        <a:spcAft>
                          <a:spcPts val="0"/>
                        </a:spcAft>
                      </a:pPr>
                      <a:r>
                        <a:rPr lang="en-US" sz="1800" dirty="0">
                          <a:effectLst/>
                          <a:latin typeface="+mn-lt"/>
                          <a:ea typeface="Calibri" charset="0"/>
                          <a:cs typeface="Times New Roman" charset="0"/>
                        </a:rPr>
                        <a:t>Class Parents Senior Video</a:t>
                      </a:r>
                    </a:p>
                    <a:p>
                      <a:pPr marL="0" marR="0">
                        <a:spcBef>
                          <a:spcPts val="0"/>
                        </a:spcBef>
                        <a:spcAft>
                          <a:spcPts val="0"/>
                        </a:spcAft>
                      </a:pPr>
                      <a:r>
                        <a:rPr lang="en-US" sz="1800" dirty="0">
                          <a:effectLst/>
                          <a:latin typeface="+mn-lt"/>
                          <a:ea typeface="Calibri" charset="0"/>
                          <a:cs typeface="Times New Roman" charset="0"/>
                        </a:rPr>
                        <a:t>Senior Yard Signs</a:t>
                      </a:r>
                    </a:p>
                    <a:p>
                      <a:pPr marL="0" marR="0">
                        <a:spcBef>
                          <a:spcPts val="0"/>
                        </a:spcBef>
                        <a:spcAft>
                          <a:spcPts val="0"/>
                        </a:spcAft>
                      </a:pPr>
                      <a:r>
                        <a:rPr lang="en-US" sz="1800" dirty="0">
                          <a:effectLst/>
                          <a:latin typeface="+mn-lt"/>
                          <a:ea typeface="Calibri" charset="0"/>
                          <a:cs typeface="Times New Roman" charset="0"/>
                        </a:rPr>
                        <a:t>AP Exams</a:t>
                      </a:r>
                    </a:p>
                  </a:txBody>
                  <a:tcPr marL="68580" marR="68580" marT="0" marB="0"/>
                </a:tc>
                <a:extLst>
                  <a:ext uri="{0D108BD9-81ED-4DB2-BD59-A6C34878D82A}">
                    <a16:rowId xmlns:a16="http://schemas.microsoft.com/office/drawing/2014/main" val="10001"/>
                  </a:ext>
                </a:extLst>
              </a:tr>
              <a:tr h="466600">
                <a:tc>
                  <a:txBody>
                    <a:bodyPr/>
                    <a:lstStyle/>
                    <a:p>
                      <a:pPr marL="0" marR="0">
                        <a:spcBef>
                          <a:spcPts val="0"/>
                        </a:spcBef>
                        <a:spcAft>
                          <a:spcPts val="0"/>
                        </a:spcAft>
                      </a:pPr>
                      <a:r>
                        <a:rPr lang="en-US" sz="1800" dirty="0">
                          <a:effectLst/>
                          <a:latin typeface="+mn-lt"/>
                          <a:ea typeface="Calibri" charset="0"/>
                          <a:cs typeface="Times New Roman" charset="0"/>
                        </a:rPr>
                        <a:t>8</a:t>
                      </a: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Known Cancellations</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See slide</a:t>
                      </a:r>
                    </a:p>
                  </a:txBody>
                  <a:tcPr marL="68580" marR="68580" marT="0" marB="0"/>
                </a:tc>
                <a:extLst>
                  <a:ext uri="{0D108BD9-81ED-4DB2-BD59-A6C34878D82A}">
                    <a16:rowId xmlns:a16="http://schemas.microsoft.com/office/drawing/2014/main" val="2699913495"/>
                  </a:ext>
                </a:extLst>
              </a:tr>
              <a:tr h="466600">
                <a:tc>
                  <a:txBody>
                    <a:bodyPr/>
                    <a:lstStyle/>
                    <a:p>
                      <a:pPr marL="0" marR="0">
                        <a:spcBef>
                          <a:spcPts val="0"/>
                        </a:spcBef>
                        <a:spcAft>
                          <a:spcPts val="0"/>
                        </a:spcAft>
                      </a:pPr>
                      <a:r>
                        <a:rPr lang="en-US" sz="1800" dirty="0">
                          <a:effectLst/>
                          <a:latin typeface="+mn-lt"/>
                          <a:ea typeface="Calibri" charset="0"/>
                          <a:cs typeface="Times New Roman" charset="0"/>
                        </a:rPr>
                        <a:t>9-10</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Financials</a:t>
                      </a:r>
                    </a:p>
                  </a:txBody>
                  <a:tcPr marL="68580" marR="68580" marT="0" marB="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LHS Parking Tag Refund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FCPS Meal/Cafeteria Account Refund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AP Exam Refund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Senior Class Dues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Trips and other Cancelled Events</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effectLst/>
                          <a:latin typeface="+mn-lt"/>
                          <a:ea typeface="Calibri" charset="0"/>
                          <a:cs typeface="Times New Roman" charset="0"/>
                        </a:rPr>
                        <a:t>ANGP Related Items</a:t>
                      </a:r>
                    </a:p>
                  </a:txBody>
                  <a:tcPr marL="68580" marR="68580" marT="0" marB="0"/>
                </a:tc>
                <a:extLst>
                  <a:ext uri="{0D108BD9-81ED-4DB2-BD59-A6C34878D82A}">
                    <a16:rowId xmlns:a16="http://schemas.microsoft.com/office/drawing/2014/main" val="10006"/>
                  </a:ext>
                </a:extLst>
              </a:tr>
              <a:tr h="370840">
                <a:tc>
                  <a:txBody>
                    <a:bodyPr/>
                    <a:lstStyle/>
                    <a:p>
                      <a:pPr marL="0" marR="0">
                        <a:spcBef>
                          <a:spcPts val="0"/>
                        </a:spcBef>
                        <a:spcAft>
                          <a:spcPts val="0"/>
                        </a:spcAft>
                      </a:pPr>
                      <a:r>
                        <a:rPr lang="en-US" sz="1800" dirty="0">
                          <a:effectLst/>
                          <a:latin typeface="+mn-lt"/>
                          <a:ea typeface="Calibri" charset="0"/>
                          <a:cs typeface="Times New Roman" charset="0"/>
                        </a:rPr>
                        <a:t>11</a:t>
                      </a: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Graduation-related Unknowns</a:t>
                      </a: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 </a:t>
                      </a:r>
                    </a:p>
                  </a:txBody>
                  <a:tcPr marL="68580" marR="68580" marT="0" marB="0"/>
                </a:tc>
                <a:extLst>
                  <a:ext uri="{0D108BD9-81ED-4DB2-BD59-A6C34878D82A}">
                    <a16:rowId xmlns:a16="http://schemas.microsoft.com/office/drawing/2014/main" val="10008"/>
                  </a:ext>
                </a:extLst>
              </a:tr>
              <a:tr h="370840">
                <a:tc>
                  <a:txBody>
                    <a:bodyPr/>
                    <a:lstStyle/>
                    <a:p>
                      <a:pPr marL="0" marR="0">
                        <a:spcBef>
                          <a:spcPts val="0"/>
                        </a:spcBef>
                        <a:spcAft>
                          <a:spcPts val="0"/>
                        </a:spcAft>
                      </a:pPr>
                      <a:r>
                        <a:rPr lang="en-US" sz="1800">
                          <a:effectLst/>
                          <a:latin typeface="+mn-lt"/>
                          <a:ea typeface="Calibri" charset="0"/>
                          <a:cs typeface="Times New Roman" charset="0"/>
                        </a:rPr>
                        <a:t>12</a:t>
                      </a:r>
                      <a:endParaRPr lang="en-US" sz="1800" dirty="0">
                        <a:effectLst/>
                        <a:latin typeface="+mn-lt"/>
                        <a:ea typeface="Calibri" charset="0"/>
                        <a:cs typeface="Times New Roman" charset="0"/>
                      </a:endParaRPr>
                    </a:p>
                  </a:txBody>
                  <a:tcPr marL="68580" marR="68580" marT="0" marB="0"/>
                </a:tc>
                <a:tc>
                  <a:txBody>
                    <a:bodyPr/>
                    <a:lstStyle/>
                    <a:p>
                      <a:pPr marL="0" marR="0">
                        <a:spcBef>
                          <a:spcPts val="0"/>
                        </a:spcBef>
                        <a:spcAft>
                          <a:spcPts val="0"/>
                        </a:spcAft>
                      </a:pPr>
                      <a:r>
                        <a:rPr lang="en-US" sz="1800" dirty="0">
                          <a:effectLst/>
                          <a:latin typeface="+mn-lt"/>
                          <a:ea typeface="Calibri" charset="0"/>
                          <a:cs typeface="Times New Roman" charset="0"/>
                        </a:rPr>
                        <a:t>Other Unknowns</a:t>
                      </a:r>
                    </a:p>
                  </a:txBody>
                  <a:tcPr marL="68580" marR="68580" marT="0" marB="0"/>
                </a:tc>
                <a:tc>
                  <a:txBody>
                    <a:bodyPr/>
                    <a:lstStyle/>
                    <a:p>
                      <a:pPr marL="0" marR="0">
                        <a:spcBef>
                          <a:spcPts val="0"/>
                        </a:spcBef>
                        <a:spcAft>
                          <a:spcPts val="0"/>
                        </a:spcAft>
                      </a:pPr>
                      <a:endParaRPr lang="en-US" sz="1800" dirty="0">
                        <a:effectLst/>
                        <a:latin typeface="+mn-lt"/>
                        <a:ea typeface="Calibri" charset="0"/>
                        <a:cs typeface="Times New Roman" charset="0"/>
                      </a:endParaRPr>
                    </a:p>
                  </a:txBody>
                  <a:tcPr marL="68580" marR="68580" marT="0" marB="0"/>
                </a:tc>
                <a:extLst>
                  <a:ext uri="{0D108BD9-81ED-4DB2-BD59-A6C34878D82A}">
                    <a16:rowId xmlns:a16="http://schemas.microsoft.com/office/drawing/2014/main" val="3583410456"/>
                  </a:ext>
                </a:extLst>
              </a:tr>
            </a:tbl>
          </a:graphicData>
        </a:graphic>
      </p:graphicFrame>
      <p:sp>
        <p:nvSpPr>
          <p:cNvPr id="3" name="Slide Number Placeholder 2">
            <a:extLst>
              <a:ext uri="{FF2B5EF4-FFF2-40B4-BE49-F238E27FC236}">
                <a16:creationId xmlns:a16="http://schemas.microsoft.com/office/drawing/2014/main" id="{A4F61BDD-D534-EE4A-B110-9A37F3B631B9}"/>
              </a:ext>
            </a:extLst>
          </p:cNvPr>
          <p:cNvSpPr>
            <a:spLocks noGrp="1"/>
          </p:cNvSpPr>
          <p:nvPr>
            <p:ph type="sldNum" sz="quarter" idx="12"/>
          </p:nvPr>
        </p:nvSpPr>
        <p:spPr/>
        <p:txBody>
          <a:bodyPr/>
          <a:lstStyle/>
          <a:p>
            <a:fld id="{69E2A1E4-933C-A148-8760-C6369BD09ACF}" type="slidenum">
              <a:rPr lang="en-US" smtClean="0"/>
              <a:pPr/>
              <a:t>2</a:t>
            </a:fld>
            <a:endParaRPr lang="en-US"/>
          </a:p>
        </p:txBody>
      </p:sp>
    </p:spTree>
    <p:extLst>
      <p:ext uri="{BB962C8B-B14F-4D97-AF65-F5344CB8AC3E}">
        <p14:creationId xmlns:p14="http://schemas.microsoft.com/office/powerpoint/2010/main" val="1185162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5324535"/>
          </a:xfrm>
          <a:prstGeom prst="rect">
            <a:avLst/>
          </a:prstGeom>
        </p:spPr>
        <p:txBody>
          <a:bodyPr wrap="square">
            <a:spAutoFit/>
          </a:bodyPr>
          <a:lstStyle/>
          <a:p>
            <a:r>
              <a:rPr lang="en-US" sz="2000" dirty="0"/>
              <a:t>Virtual Class Picnic – Saxon Broadcast Crew</a:t>
            </a:r>
          </a:p>
          <a:p>
            <a:pPr marL="688975" lvl="1" indent="-231775">
              <a:buFont typeface="Arial" panose="020B0604020202020204" pitchFamily="34" charset="0"/>
              <a:buChar char="•"/>
            </a:pPr>
            <a:r>
              <a:rPr lang="en-US" sz="1600" dirty="0">
                <a:solidFill>
                  <a:srgbClr val="14171A"/>
                </a:solidFill>
              </a:rPr>
              <a:t>Each Senior creates a 5-15 second video of themselves, filmed horizontally</a:t>
            </a:r>
            <a:endParaRPr lang="en-US" sz="1600" dirty="0"/>
          </a:p>
          <a:p>
            <a:pPr marL="688975" lvl="1" indent="-231775">
              <a:buFont typeface="Arial" panose="020B0604020202020204" pitchFamily="34" charset="0"/>
              <a:buChar char="•"/>
            </a:pPr>
            <a:r>
              <a:rPr lang="en-US" sz="1600" dirty="0">
                <a:solidFill>
                  <a:srgbClr val="14171A"/>
                </a:solidFill>
              </a:rPr>
              <a:t>Say name and plans for next year</a:t>
            </a:r>
            <a:endParaRPr lang="en-US" sz="1600" dirty="0"/>
          </a:p>
          <a:p>
            <a:pPr marL="688975" lvl="1" indent="-231775">
              <a:buFont typeface="Arial" panose="020B0604020202020204" pitchFamily="34" charset="0"/>
              <a:buChar char="•"/>
            </a:pPr>
            <a:r>
              <a:rPr lang="en-US" sz="1600" dirty="0">
                <a:solidFill>
                  <a:srgbClr val="14171A"/>
                </a:solidFill>
              </a:rPr>
              <a:t>Wear college gear</a:t>
            </a:r>
            <a:endParaRPr lang="en-US" sz="1600" dirty="0"/>
          </a:p>
          <a:p>
            <a:pPr marL="688975" lvl="1" indent="-231775">
              <a:buFont typeface="Arial" panose="020B0604020202020204" pitchFamily="34" charset="0"/>
              <a:buChar char="•"/>
            </a:pPr>
            <a:r>
              <a:rPr lang="en-US" sz="1600" dirty="0">
                <a:solidFill>
                  <a:srgbClr val="14171A"/>
                </a:solidFill>
              </a:rPr>
              <a:t>Email all videos to </a:t>
            </a:r>
            <a:r>
              <a:rPr lang="en-US" sz="1600" dirty="0">
                <a:solidFill>
                  <a:srgbClr val="14171A"/>
                </a:solidFill>
                <a:hlinkClick r:id="rId2">
                  <a:extLst>
                    <a:ext uri="{A12FA001-AC4F-418D-AE19-62706E023703}">
                      <ahyp:hlinkClr xmlns:ahyp="http://schemas.microsoft.com/office/drawing/2018/hyperlinkcolor" val="tx"/>
                    </a:ext>
                  </a:extLst>
                </a:hlinkClick>
              </a:rPr>
              <a:t>saxonbroadcast@gmail.com</a:t>
            </a:r>
            <a:r>
              <a:rPr lang="en-US" sz="1600" dirty="0">
                <a:solidFill>
                  <a:srgbClr val="14171A"/>
                </a:solidFill>
              </a:rPr>
              <a:t> by May 8</a:t>
            </a:r>
            <a:endParaRPr lang="en-US" sz="1600" dirty="0"/>
          </a:p>
          <a:p>
            <a:endParaRPr lang="en-US" sz="2000" dirty="0"/>
          </a:p>
          <a:p>
            <a:r>
              <a:rPr lang="en-US" sz="2000" dirty="0"/>
              <a:t>Saxon Scope - Senior Scope </a:t>
            </a:r>
          </a:p>
          <a:p>
            <a:pPr marL="688975" lvl="1" indent="-231775">
              <a:buFont typeface="Arial" panose="020B0604020202020204" pitchFamily="34" charset="0"/>
              <a:buChar char="•"/>
            </a:pPr>
            <a:r>
              <a:rPr lang="en-US" sz="1600" dirty="0"/>
              <a:t>Will be available on </a:t>
            </a:r>
            <a:r>
              <a:rPr lang="en-US" sz="1600" dirty="0">
                <a:hlinkClick r:id="rId3"/>
              </a:rPr>
              <a:t>https://www.saxonscope.com/</a:t>
            </a:r>
            <a:r>
              <a:rPr lang="en-US" sz="1600" dirty="0"/>
              <a:t> in early June and in print for Seniors</a:t>
            </a:r>
          </a:p>
          <a:p>
            <a:pPr marL="688975" lvl="1" indent="-231775">
              <a:buFont typeface="Arial" panose="020B0604020202020204" pitchFamily="34" charset="0"/>
              <a:buChar char="•"/>
            </a:pPr>
            <a:r>
              <a:rPr lang="en-US" sz="1600" dirty="0">
                <a:solidFill>
                  <a:srgbClr val="000000"/>
                </a:solidFill>
              </a:rPr>
              <a:t>Deadline to submit Senior plans for next year is May 13</a:t>
            </a:r>
            <a:endParaRPr lang="en-US" sz="1600" dirty="0"/>
          </a:p>
          <a:p>
            <a:pPr marL="688975" lvl="1" indent="-231775">
              <a:buFont typeface="Arial" panose="020B0604020202020204" pitchFamily="34" charset="0"/>
              <a:buChar char="•"/>
            </a:pPr>
            <a:r>
              <a:rPr lang="en-US" sz="1600" dirty="0"/>
              <a:t>Seniors use FCPS Google login and submit plans with this form: </a:t>
            </a:r>
            <a:r>
              <a:rPr lang="en-US" sz="1600" dirty="0">
                <a:hlinkClick r:id="rId4"/>
              </a:rPr>
              <a:t>https://forms.gle/zTm9HjJzHij1eiet9</a:t>
            </a:r>
            <a:endParaRPr lang="en-US" sz="1600" dirty="0"/>
          </a:p>
          <a:p>
            <a:pPr marL="688975" lvl="1" indent="-231775">
              <a:buFont typeface="Arial" panose="020B0604020202020204" pitchFamily="34" charset="0"/>
              <a:buChar char="•"/>
            </a:pPr>
            <a:r>
              <a:rPr lang="en-US" sz="1600" dirty="0"/>
              <a:t>Stay tuned for how Seniors will cast their votes for Senior Superlatives</a:t>
            </a:r>
          </a:p>
          <a:p>
            <a:endParaRPr lang="en-US" sz="2000" dirty="0"/>
          </a:p>
          <a:p>
            <a:r>
              <a:rPr lang="en-US" sz="2000" dirty="0"/>
              <a:t>Yearbook will be published - a MUST HAVE for the Class of 2020</a:t>
            </a:r>
          </a:p>
          <a:p>
            <a:pPr marL="688975" lvl="1" indent="-231775">
              <a:buFont typeface="Arial" panose="020B0604020202020204" pitchFamily="34" charset="0"/>
              <a:buChar char="•"/>
            </a:pPr>
            <a:r>
              <a:rPr lang="en-US" sz="1600" dirty="0">
                <a:solidFill>
                  <a:srgbClr val="000000"/>
                </a:solidFill>
              </a:rPr>
              <a:t>Deadline to order is June 1</a:t>
            </a:r>
            <a:r>
              <a:rPr lang="en-US" sz="1600" baseline="30000" dirty="0">
                <a:solidFill>
                  <a:srgbClr val="000000"/>
                </a:solidFill>
              </a:rPr>
              <a:t>st</a:t>
            </a:r>
            <a:r>
              <a:rPr lang="en-US" sz="1600" dirty="0">
                <a:solidFill>
                  <a:srgbClr val="000000"/>
                </a:solidFill>
              </a:rPr>
              <a:t> (while supplies last, 275 copies remain)</a:t>
            </a:r>
          </a:p>
          <a:p>
            <a:pPr marL="688975" lvl="1" indent="-231775">
              <a:buFont typeface="Arial" panose="020B0604020202020204" pitchFamily="34" charset="0"/>
              <a:buChar char="•"/>
            </a:pPr>
            <a:r>
              <a:rPr lang="en-US" sz="1600" dirty="0">
                <a:solidFill>
                  <a:srgbClr val="000000"/>
                </a:solidFill>
              </a:rPr>
              <a:t>Use Langley’s school code 4159:  </a:t>
            </a:r>
            <a:r>
              <a:rPr lang="en-US" sz="1600" dirty="0">
                <a:solidFill>
                  <a:srgbClr val="000000"/>
                </a:solidFill>
                <a:hlinkClick r:id="rId5">
                  <a:extLst>
                    <a:ext uri="{A12FA001-AC4F-418D-AE19-62706E023703}">
                      <ahyp:hlinkClr xmlns:ahyp="http://schemas.microsoft.com/office/drawing/2018/hyperlinkcolor" val="tx"/>
                    </a:ext>
                  </a:extLst>
                </a:hlinkClick>
              </a:rPr>
              <a:t>https://www.yearbookordercenter.com/</a:t>
            </a:r>
            <a:endParaRPr lang="en-US" sz="1600" dirty="0">
              <a:solidFill>
                <a:srgbClr val="000000"/>
              </a:solidFill>
            </a:endParaRPr>
          </a:p>
          <a:p>
            <a:pPr marL="688975" lvl="1" indent="-231775">
              <a:buFont typeface="Arial" panose="020B0604020202020204" pitchFamily="34" charset="0"/>
              <a:buChar char="•"/>
            </a:pPr>
            <a:r>
              <a:rPr lang="en-US" sz="1600" dirty="0">
                <a:solidFill>
                  <a:srgbClr val="000000"/>
                </a:solidFill>
              </a:rPr>
              <a:t>You can also confirm that you placed an order at </a:t>
            </a:r>
            <a:r>
              <a:rPr lang="en-US" sz="1600" dirty="0">
                <a:solidFill>
                  <a:srgbClr val="000000"/>
                </a:solidFill>
                <a:hlinkClick r:id="rId5">
                  <a:extLst>
                    <a:ext uri="{A12FA001-AC4F-418D-AE19-62706E023703}">
                      <ahyp:hlinkClr xmlns:ahyp="http://schemas.microsoft.com/office/drawing/2018/hyperlinkcolor" val="tx"/>
                    </a:ext>
                  </a:extLst>
                </a:hlinkClick>
              </a:rPr>
              <a:t>https://www.yearbookordercenter.com/</a:t>
            </a:r>
            <a:endParaRPr lang="en-US" sz="1600" dirty="0">
              <a:solidFill>
                <a:srgbClr val="000000"/>
              </a:solidFill>
            </a:endParaRPr>
          </a:p>
          <a:p>
            <a:pPr marL="688975" lvl="1" indent="-231775">
              <a:buFont typeface="Arial" panose="020B0604020202020204" pitchFamily="34" charset="0"/>
              <a:buChar char="•"/>
            </a:pPr>
            <a:r>
              <a:rPr lang="en-US" sz="1600" dirty="0">
                <a:solidFill>
                  <a:srgbClr val="000000"/>
                </a:solidFill>
              </a:rPr>
              <a:t>Yearbook staff is committed to distributing to all Seniors, exact details TBD</a:t>
            </a:r>
          </a:p>
          <a:p>
            <a:br>
              <a:rPr lang="en-US" sz="1600" dirty="0"/>
            </a:br>
            <a:endParaRPr lang="en-US" sz="1600" dirty="0"/>
          </a:p>
        </p:txBody>
      </p:sp>
    </p:spTree>
    <p:extLst>
      <p:ext uri="{BB962C8B-B14F-4D97-AF65-F5344CB8AC3E}">
        <p14:creationId xmlns:p14="http://schemas.microsoft.com/office/powerpoint/2010/main" val="173784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6894195"/>
          </a:xfrm>
          <a:prstGeom prst="rect">
            <a:avLst/>
          </a:prstGeom>
        </p:spPr>
        <p:txBody>
          <a:bodyPr wrap="square">
            <a:spAutoFit/>
          </a:bodyPr>
          <a:lstStyle/>
          <a:p>
            <a:r>
              <a:rPr lang="en-US" sz="2000" dirty="0"/>
              <a:t>FCPS Senior Survey due May 22</a:t>
            </a:r>
          </a:p>
          <a:p>
            <a:pPr marL="688975" lvl="1" indent="-231775">
              <a:buFont typeface="Arial" panose="020B0604020202020204" pitchFamily="34" charset="0"/>
              <a:buChar char="•"/>
            </a:pPr>
            <a:r>
              <a:rPr lang="en-US" sz="1600" dirty="0">
                <a:solidFill>
                  <a:srgbClr val="14171A"/>
                </a:solidFill>
              </a:rPr>
              <a:t>REQUIRED, mechanism for sending transcripts to the correct school</a:t>
            </a:r>
            <a:endParaRPr lang="en-US" sz="1600" dirty="0"/>
          </a:p>
          <a:p>
            <a:pPr marL="688975" lvl="1" indent="-231775">
              <a:buFont typeface="Arial" panose="020B0604020202020204" pitchFamily="34" charset="0"/>
              <a:buChar char="•"/>
            </a:pPr>
            <a:r>
              <a:rPr lang="en-US" sz="1600" dirty="0">
                <a:solidFill>
                  <a:srgbClr val="14171A"/>
                </a:solidFill>
              </a:rPr>
              <a:t>Confidential, not shared publicly</a:t>
            </a:r>
            <a:endParaRPr lang="en-US" sz="1600" dirty="0"/>
          </a:p>
          <a:p>
            <a:pPr marL="688975" lvl="1" indent="-231775">
              <a:buFont typeface="Arial" panose="020B0604020202020204" pitchFamily="34" charset="0"/>
              <a:buChar char="•"/>
            </a:pPr>
            <a:r>
              <a:rPr lang="en-US" sz="1600" dirty="0">
                <a:solidFill>
                  <a:srgbClr val="14171A"/>
                </a:solidFill>
              </a:rPr>
              <a:t>Data used by LHS, FCPS, and Commonwealth of Virginia</a:t>
            </a:r>
          </a:p>
          <a:p>
            <a:pPr marL="688975" lvl="1" indent="-231775">
              <a:buFont typeface="Arial" panose="020B0604020202020204" pitchFamily="34" charset="0"/>
              <a:buChar char="•"/>
            </a:pPr>
            <a:r>
              <a:rPr lang="en-US" sz="1600" dirty="0">
                <a:solidFill>
                  <a:srgbClr val="14171A"/>
                </a:solidFill>
              </a:rPr>
              <a:t>Hannah Wolff has sent multiple emails to Seniors and Parents with detailed instructions, survey link, etc.</a:t>
            </a:r>
            <a:endParaRPr lang="en-US" sz="1600" dirty="0"/>
          </a:p>
          <a:p>
            <a:pPr marL="688975" lvl="1" indent="-231775">
              <a:buFont typeface="Arial" panose="020B0604020202020204" pitchFamily="34" charset="0"/>
              <a:buChar char="•"/>
            </a:pPr>
            <a:r>
              <a:rPr lang="en-US" sz="1600" dirty="0">
                <a:solidFill>
                  <a:srgbClr val="14171A"/>
                </a:solidFill>
              </a:rPr>
              <a:t>Questions: </a:t>
            </a:r>
            <a:r>
              <a:rPr lang="en-US" sz="1600" dirty="0">
                <a:solidFill>
                  <a:srgbClr val="14171A"/>
                </a:solidFill>
                <a:hlinkClick r:id="rId2"/>
              </a:rPr>
              <a:t>hwwolff@fcps.edu</a:t>
            </a:r>
            <a:r>
              <a:rPr lang="en-US" sz="1600" dirty="0">
                <a:solidFill>
                  <a:srgbClr val="14171A"/>
                </a:solidFill>
              </a:rPr>
              <a:t> </a:t>
            </a:r>
            <a:endParaRPr lang="en-US" sz="1600" dirty="0"/>
          </a:p>
          <a:p>
            <a:endParaRPr lang="en-US" sz="700" dirty="0"/>
          </a:p>
          <a:p>
            <a:r>
              <a:rPr lang="en-US" sz="2000" dirty="0"/>
              <a:t>Senior Video</a:t>
            </a:r>
          </a:p>
          <a:p>
            <a:pPr marL="688975" lvl="1" indent="-231775">
              <a:buFont typeface="Arial" panose="020B0604020202020204" pitchFamily="34" charset="0"/>
              <a:buChar char="•"/>
            </a:pPr>
            <a:r>
              <a:rPr lang="en-US" sz="1600" dirty="0">
                <a:solidFill>
                  <a:srgbClr val="000000"/>
                </a:solidFill>
              </a:rPr>
              <a:t>Deadline to submit pictures is Monday, May 18</a:t>
            </a:r>
            <a:r>
              <a:rPr lang="en-US" sz="1600" baseline="30000" dirty="0">
                <a:solidFill>
                  <a:srgbClr val="000000"/>
                </a:solidFill>
              </a:rPr>
              <a:t>th</a:t>
            </a:r>
            <a:r>
              <a:rPr lang="en-US" sz="1600" dirty="0">
                <a:solidFill>
                  <a:srgbClr val="000000"/>
                </a:solidFill>
              </a:rPr>
              <a:t> at midnight</a:t>
            </a:r>
          </a:p>
          <a:p>
            <a:pPr marL="688975" lvl="1" indent="-231775">
              <a:buFont typeface="Arial" panose="020B0604020202020204" pitchFamily="34" charset="0"/>
              <a:buChar char="•"/>
            </a:pPr>
            <a:r>
              <a:rPr lang="en-US" sz="1600" dirty="0"/>
              <a:t>We are asking </a:t>
            </a:r>
            <a:r>
              <a:rPr lang="en-US" sz="1600" b="1" dirty="0"/>
              <a:t>every</a:t>
            </a:r>
            <a:r>
              <a:rPr lang="en-US" sz="1600" dirty="0"/>
              <a:t> family (who has not already submitted pictures) to email their 5 favorite pictures of their senior + other seniors participating in a Langley activity, ideally 1 picture for each year</a:t>
            </a:r>
          </a:p>
          <a:p>
            <a:pPr marL="688975" lvl="1" indent="-231775">
              <a:buFont typeface="Arial" panose="020B0604020202020204" pitchFamily="34" charset="0"/>
              <a:buChar char="•"/>
            </a:pPr>
            <a:r>
              <a:rPr lang="en-US" sz="1600" dirty="0">
                <a:solidFill>
                  <a:srgbClr val="000000"/>
                </a:solidFill>
              </a:rPr>
              <a:t>Will be posted on YouTube</a:t>
            </a:r>
          </a:p>
          <a:p>
            <a:pPr marL="688975" lvl="1" indent="-231775">
              <a:buFont typeface="Arial" panose="020B0604020202020204" pitchFamily="34" charset="0"/>
              <a:buChar char="•"/>
            </a:pPr>
            <a:r>
              <a:rPr lang="en-US" sz="1600" dirty="0">
                <a:solidFill>
                  <a:srgbClr val="000000"/>
                </a:solidFill>
              </a:rPr>
              <a:t>Email pictures to </a:t>
            </a:r>
            <a:r>
              <a:rPr lang="en-US" sz="1600" dirty="0">
                <a:hlinkClick r:id="rId3"/>
              </a:rPr>
              <a:t>lhs2020photos@gmail.com</a:t>
            </a:r>
            <a:endParaRPr lang="en-US" sz="1600" dirty="0"/>
          </a:p>
          <a:p>
            <a:pPr marL="688975" lvl="1" indent="-231775">
              <a:buFont typeface="Arial" panose="020B0604020202020204" pitchFamily="34" charset="0"/>
              <a:buChar char="•"/>
            </a:pPr>
            <a:r>
              <a:rPr lang="en-US" sz="1600" dirty="0">
                <a:solidFill>
                  <a:srgbClr val="000000"/>
                </a:solidFill>
              </a:rPr>
              <a:t>As of 5/7/20: we do not have ANY pictures for the following activities: </a:t>
            </a:r>
          </a:p>
          <a:p>
            <a:pPr marL="1146175" lvl="2" indent="-231775">
              <a:buFont typeface="Arial" panose="020B0604020202020204" pitchFamily="34" charset="0"/>
              <a:buChar char="•"/>
            </a:pPr>
            <a:r>
              <a:rPr lang="en-US" sz="1600" dirty="0">
                <a:solidFill>
                  <a:srgbClr val="000000"/>
                </a:solidFill>
              </a:rPr>
              <a:t>theatre/drama</a:t>
            </a:r>
          </a:p>
          <a:p>
            <a:pPr marL="1146175" lvl="2" indent="-231775">
              <a:buFont typeface="Arial" panose="020B0604020202020204" pitchFamily="34" charset="0"/>
              <a:buChar char="•"/>
            </a:pPr>
            <a:r>
              <a:rPr lang="en-US" sz="1600" dirty="0">
                <a:solidFill>
                  <a:srgbClr val="000000"/>
                </a:solidFill>
              </a:rPr>
              <a:t>choir</a:t>
            </a:r>
          </a:p>
          <a:p>
            <a:pPr marL="1146175" lvl="2" indent="-231775">
              <a:buFont typeface="Arial" panose="020B0604020202020204" pitchFamily="34" charset="0"/>
              <a:buChar char="•"/>
            </a:pPr>
            <a:r>
              <a:rPr lang="en-US" sz="1600" dirty="0">
                <a:solidFill>
                  <a:srgbClr val="000000"/>
                </a:solidFill>
              </a:rPr>
              <a:t>soccer</a:t>
            </a:r>
          </a:p>
          <a:p>
            <a:pPr marL="1146175" lvl="2" indent="-231775">
              <a:buFont typeface="Arial" panose="020B0604020202020204" pitchFamily="34" charset="0"/>
              <a:buChar char="•"/>
            </a:pPr>
            <a:r>
              <a:rPr lang="en-US" sz="1600" dirty="0">
                <a:solidFill>
                  <a:srgbClr val="000000"/>
                </a:solidFill>
              </a:rPr>
              <a:t>baseball</a:t>
            </a:r>
          </a:p>
          <a:p>
            <a:pPr marL="1146175" lvl="2" indent="-231775">
              <a:buFont typeface="Arial" panose="020B0604020202020204" pitchFamily="34" charset="0"/>
              <a:buChar char="•"/>
            </a:pPr>
            <a:r>
              <a:rPr lang="en-US" sz="1600" dirty="0">
                <a:solidFill>
                  <a:srgbClr val="000000"/>
                </a:solidFill>
              </a:rPr>
              <a:t>softball</a:t>
            </a:r>
          </a:p>
          <a:p>
            <a:pPr marL="1146175" lvl="2" indent="-231775">
              <a:buFont typeface="Arial" panose="020B0604020202020204" pitchFamily="34" charset="0"/>
              <a:buChar char="•"/>
            </a:pPr>
            <a:r>
              <a:rPr lang="en-US" sz="1600" dirty="0">
                <a:solidFill>
                  <a:srgbClr val="000000"/>
                </a:solidFill>
              </a:rPr>
              <a:t>lacrosse</a:t>
            </a:r>
          </a:p>
          <a:p>
            <a:pPr marL="1146175" lvl="2" indent="-231775">
              <a:buFont typeface="Arial" panose="020B0604020202020204" pitchFamily="34" charset="0"/>
              <a:buChar char="•"/>
            </a:pPr>
            <a:r>
              <a:rPr lang="en-US" sz="1600" dirty="0">
                <a:solidFill>
                  <a:srgbClr val="000000"/>
                </a:solidFill>
              </a:rPr>
              <a:t>crew</a:t>
            </a:r>
          </a:p>
          <a:p>
            <a:pPr marL="1146175" lvl="2" indent="-231775">
              <a:buFont typeface="Arial" panose="020B0604020202020204" pitchFamily="34" charset="0"/>
              <a:buChar char="•"/>
            </a:pPr>
            <a:r>
              <a:rPr lang="en-US" sz="1600" dirty="0">
                <a:solidFill>
                  <a:srgbClr val="000000"/>
                </a:solidFill>
              </a:rPr>
              <a:t>swim/dive</a:t>
            </a:r>
          </a:p>
          <a:p>
            <a:pPr marL="688975" lvl="1" indent="-231775">
              <a:buFont typeface="Arial" panose="020B0604020202020204" pitchFamily="34" charset="0"/>
              <a:buChar char="•"/>
            </a:pPr>
            <a:endParaRPr lang="en-US" sz="1600" dirty="0">
              <a:solidFill>
                <a:srgbClr val="000000"/>
              </a:solidFill>
            </a:endParaRPr>
          </a:p>
          <a:p>
            <a:br>
              <a:rPr lang="en-US" sz="1600" dirty="0"/>
            </a:br>
            <a:endParaRPr lang="en-US" sz="1600" dirty="0"/>
          </a:p>
        </p:txBody>
      </p:sp>
    </p:spTree>
    <p:extLst>
      <p:ext uri="{BB962C8B-B14F-4D97-AF65-F5344CB8AC3E}">
        <p14:creationId xmlns:p14="http://schemas.microsoft.com/office/powerpoint/2010/main" val="23635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2492990"/>
          </a:xfrm>
          <a:prstGeom prst="rect">
            <a:avLst/>
          </a:prstGeom>
        </p:spPr>
        <p:txBody>
          <a:bodyPr wrap="square">
            <a:spAutoFit/>
          </a:bodyPr>
          <a:lstStyle/>
          <a:p>
            <a:r>
              <a:rPr lang="en-US" sz="2400" dirty="0"/>
              <a:t>Senior Yard Signs</a:t>
            </a:r>
          </a:p>
          <a:p>
            <a:pPr marL="688975" lvl="1" indent="-231775">
              <a:buFont typeface="Arial" panose="020B0604020202020204" pitchFamily="34" charset="0"/>
              <a:buChar char="•"/>
            </a:pPr>
            <a:r>
              <a:rPr lang="en-US" dirty="0"/>
              <a:t>Personalize and pay for your sign online:</a:t>
            </a:r>
            <a:br>
              <a:rPr lang="en-US" dirty="0"/>
            </a:br>
            <a:r>
              <a:rPr lang="en-US" dirty="0">
                <a:hlinkClick r:id="rId2"/>
              </a:rPr>
              <a:t>https://www.ptsalangley.org/angp-yard-sign</a:t>
            </a:r>
            <a:endParaRPr lang="en-US" dirty="0"/>
          </a:p>
          <a:p>
            <a:pPr marL="688975" lvl="1" indent="-231775">
              <a:buFont typeface="Arial" panose="020B0604020202020204" pitchFamily="34" charset="0"/>
              <a:buChar char="•"/>
            </a:pPr>
            <a:r>
              <a:rPr lang="en-US" dirty="0">
                <a:solidFill>
                  <a:srgbClr val="14171A"/>
                </a:solidFill>
              </a:rPr>
              <a:t>Deadline for new orders is May 31st</a:t>
            </a:r>
            <a:endParaRPr lang="en-US" dirty="0"/>
          </a:p>
          <a:p>
            <a:pPr marL="688975" lvl="1" indent="-231775">
              <a:buFont typeface="Arial" panose="020B0604020202020204" pitchFamily="34" charset="0"/>
              <a:buChar char="•"/>
            </a:pPr>
            <a:r>
              <a:rPr lang="en-US" dirty="0">
                <a:solidFill>
                  <a:srgbClr val="14171A"/>
                </a:solidFill>
              </a:rPr>
              <a:t>ANGP Committee will distribute original orders (placed prior to April 30</a:t>
            </a:r>
            <a:r>
              <a:rPr lang="en-US" baseline="30000" dirty="0">
                <a:solidFill>
                  <a:srgbClr val="14171A"/>
                </a:solidFill>
              </a:rPr>
              <a:t>th</a:t>
            </a:r>
            <a:r>
              <a:rPr lang="en-US" dirty="0">
                <a:solidFill>
                  <a:srgbClr val="14171A"/>
                </a:solidFill>
              </a:rPr>
              <a:t>) the week of May 11th (exact details TBD)</a:t>
            </a:r>
          </a:p>
          <a:p>
            <a:pPr marL="688975" lvl="1" indent="-231775">
              <a:buFont typeface="Arial" panose="020B0604020202020204" pitchFamily="34" charset="0"/>
              <a:buChar char="•"/>
            </a:pPr>
            <a:r>
              <a:rPr lang="en-US" dirty="0">
                <a:solidFill>
                  <a:srgbClr val="14171A"/>
                </a:solidFill>
              </a:rPr>
              <a:t>Questions: </a:t>
            </a:r>
            <a:r>
              <a:rPr lang="en-US" dirty="0">
                <a:solidFill>
                  <a:srgbClr val="14171A"/>
                </a:solidFill>
                <a:hlinkClick r:id="rId3"/>
              </a:rPr>
              <a:t>klervick@yahoo.com</a:t>
            </a:r>
            <a:r>
              <a:rPr lang="en-US" dirty="0">
                <a:solidFill>
                  <a:srgbClr val="14171A"/>
                </a:solidFill>
              </a:rPr>
              <a:t>  (Kari </a:t>
            </a:r>
            <a:r>
              <a:rPr lang="en-US" dirty="0" err="1">
                <a:solidFill>
                  <a:srgbClr val="14171A"/>
                </a:solidFill>
              </a:rPr>
              <a:t>Lervick</a:t>
            </a:r>
            <a:r>
              <a:rPr lang="en-US" dirty="0">
                <a:solidFill>
                  <a:srgbClr val="14171A"/>
                </a:solidFill>
              </a:rPr>
              <a:t>)</a:t>
            </a:r>
            <a:endParaRPr lang="en-US" dirty="0"/>
          </a:p>
          <a:p>
            <a:endParaRPr lang="en-US" sz="2400" dirty="0"/>
          </a:p>
        </p:txBody>
      </p:sp>
      <p:pic>
        <p:nvPicPr>
          <p:cNvPr id="3" name="Picture 2">
            <a:extLst>
              <a:ext uri="{FF2B5EF4-FFF2-40B4-BE49-F238E27FC236}">
                <a16:creationId xmlns:a16="http://schemas.microsoft.com/office/drawing/2014/main" id="{95C92FDD-DA3A-114F-AA61-AC51E4B558B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13721" y="3419475"/>
            <a:ext cx="4316557" cy="3192453"/>
          </a:xfrm>
          <a:prstGeom prst="rect">
            <a:avLst/>
          </a:prstGeom>
        </p:spPr>
      </p:pic>
    </p:spTree>
    <p:extLst>
      <p:ext uri="{BB962C8B-B14F-4D97-AF65-F5344CB8AC3E}">
        <p14:creationId xmlns:p14="http://schemas.microsoft.com/office/powerpoint/2010/main" val="4237787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2800767"/>
          </a:xfrm>
          <a:prstGeom prst="rect">
            <a:avLst/>
          </a:prstGeom>
        </p:spPr>
        <p:txBody>
          <a:bodyPr wrap="square">
            <a:spAutoFit/>
          </a:bodyPr>
          <a:lstStyle/>
          <a:p>
            <a:r>
              <a:rPr lang="en-US" sz="2400" dirty="0"/>
              <a:t>AP Exams </a:t>
            </a:r>
            <a:r>
              <a:rPr lang="en-US" sz="1600" dirty="0"/>
              <a:t>(</a:t>
            </a:r>
            <a:r>
              <a:rPr lang="en-US" sz="1600" dirty="0">
                <a:hlinkClick r:id="rId2"/>
              </a:rPr>
              <a:t>https://apcoronavirusupdates.collegeboard.org/students</a:t>
            </a:r>
            <a:r>
              <a:rPr lang="en-US" sz="1600" dirty="0"/>
              <a:t>)</a:t>
            </a:r>
          </a:p>
          <a:p>
            <a:pPr marL="688975" lvl="1" indent="-231775">
              <a:buFont typeface="Arial" panose="020B0604020202020204" pitchFamily="34" charset="0"/>
              <a:buChar char="•"/>
            </a:pPr>
            <a:r>
              <a:rPr lang="en-US" sz="2400" dirty="0"/>
              <a:t>Will be held on-line only May 11-22:</a:t>
            </a:r>
            <a:br>
              <a:rPr lang="en-US" dirty="0"/>
            </a:br>
            <a:r>
              <a:rPr lang="en-US" sz="1400" dirty="0">
                <a:hlinkClick r:id="rId3"/>
              </a:rPr>
              <a:t>https://apcoronavirusupdates.collegeboard.org/students/taking-ap-exams/ap-exam-schedule</a:t>
            </a:r>
            <a:endParaRPr lang="en-US" sz="1400" dirty="0"/>
          </a:p>
          <a:p>
            <a:pPr marL="688975" lvl="1" indent="-231775">
              <a:buFont typeface="Arial" panose="020B0604020202020204" pitchFamily="34" charset="0"/>
              <a:buChar char="•"/>
            </a:pPr>
            <a:r>
              <a:rPr lang="en-US" sz="2400" dirty="0">
                <a:solidFill>
                  <a:srgbClr val="000000"/>
                </a:solidFill>
              </a:rPr>
              <a:t>College Board Online AP Classes and Review Sessions: </a:t>
            </a:r>
            <a:r>
              <a:rPr lang="en-US" sz="1400" dirty="0">
                <a:hlinkClick r:id="rId4"/>
              </a:rPr>
              <a:t>https://apcoronavirusupdates.collegeboard.org/students/ap-course-schedule</a:t>
            </a:r>
            <a:endParaRPr lang="en-US" sz="1400" dirty="0"/>
          </a:p>
          <a:p>
            <a:pPr marL="688975" lvl="1" indent="-231775">
              <a:buFont typeface="Arial" panose="020B0604020202020204" pitchFamily="34" charset="0"/>
              <a:buChar char="•"/>
            </a:pPr>
            <a:r>
              <a:rPr lang="en-US" sz="2400" dirty="0"/>
              <a:t>FCPS Information, including refunds, accommodations, etc.:</a:t>
            </a:r>
            <a:br>
              <a:rPr lang="en-US" dirty="0"/>
            </a:br>
            <a:r>
              <a:rPr lang="en-US" sz="1400" dirty="0">
                <a:hlinkClick r:id="rId5"/>
              </a:rPr>
              <a:t>https://www.fcps.edu/news/coronavirus-update-faqs#ap</a:t>
            </a:r>
            <a:endParaRPr lang="en-US" sz="1400" dirty="0"/>
          </a:p>
          <a:p>
            <a:pPr marL="688975" lvl="1" indent="-231775">
              <a:buFont typeface="Arial" panose="020B0604020202020204" pitchFamily="34" charset="0"/>
              <a:buChar char="•"/>
            </a:pPr>
            <a:r>
              <a:rPr lang="en-US" sz="2400" dirty="0"/>
              <a:t>FCPS latest press release</a:t>
            </a:r>
            <a:r>
              <a:rPr lang="en-US" sz="2400" dirty="0">
                <a:sym typeface="Wingdings" pitchFamily="2" charset="2"/>
              </a:rPr>
              <a:t> (updated May 5)</a:t>
            </a:r>
            <a:br>
              <a:rPr lang="en-US" sz="2400" dirty="0">
                <a:sym typeface="Wingdings" pitchFamily="2" charset="2"/>
              </a:rPr>
            </a:br>
            <a:r>
              <a:rPr lang="en-US" sz="1400" dirty="0">
                <a:hlinkClick r:id="rId6"/>
              </a:rPr>
              <a:t>https://www.fcps.edu/news/fcps-shares-new-updates-ap-and-ib-students</a:t>
            </a:r>
            <a:endParaRPr lang="en-US" sz="1400" dirty="0"/>
          </a:p>
        </p:txBody>
      </p:sp>
      <p:sp>
        <p:nvSpPr>
          <p:cNvPr id="3" name="Rectangle 2">
            <a:extLst>
              <a:ext uri="{FF2B5EF4-FFF2-40B4-BE49-F238E27FC236}">
                <a16:creationId xmlns:a16="http://schemas.microsoft.com/office/drawing/2014/main" id="{27491756-B409-8B49-A596-1D9C22969BE4}"/>
              </a:ext>
            </a:extLst>
          </p:cNvPr>
          <p:cNvSpPr/>
          <p:nvPr/>
        </p:nvSpPr>
        <p:spPr>
          <a:xfrm>
            <a:off x="344424" y="4362117"/>
            <a:ext cx="8342376" cy="2031325"/>
          </a:xfrm>
          <a:prstGeom prst="rect">
            <a:avLst/>
          </a:prstGeom>
        </p:spPr>
        <p:txBody>
          <a:bodyPr wrap="square">
            <a:spAutoFit/>
          </a:bodyPr>
          <a:lstStyle/>
          <a:p>
            <a:r>
              <a:rPr lang="en-US" i="1" dirty="0">
                <a:latin typeface="Open Sans"/>
              </a:rPr>
              <a:t>The College Board has repeatedly emailed each AP student relevant AP testing information; therefore, it is important that students check the email associated with their College Board account. If a student has not received this email, they should contact their school’s AP Testing Coordinator or AP teacher(s). Students will be able to take online AP exams with College Board approved accommodations such as extended time automatically. If your Senior does not want to take the exam, no action needed other than NOT taking the exam. AP exam fee refunds – see Financials slide for more details.</a:t>
            </a:r>
            <a:endParaRPr lang="en-US" i="1" dirty="0"/>
          </a:p>
        </p:txBody>
      </p:sp>
      <p:sp>
        <p:nvSpPr>
          <p:cNvPr id="7" name="TextBox 6">
            <a:extLst>
              <a:ext uri="{FF2B5EF4-FFF2-40B4-BE49-F238E27FC236}">
                <a16:creationId xmlns:a16="http://schemas.microsoft.com/office/drawing/2014/main" id="{8CC2CB42-196C-EC47-B8EC-AD9DBF1DB097}"/>
              </a:ext>
            </a:extLst>
          </p:cNvPr>
          <p:cNvSpPr txBox="1"/>
          <p:nvPr/>
        </p:nvSpPr>
        <p:spPr>
          <a:xfrm>
            <a:off x="-36270" y="6393442"/>
            <a:ext cx="9094926" cy="369332"/>
          </a:xfrm>
          <a:prstGeom prst="rect">
            <a:avLst/>
          </a:prstGeom>
          <a:noFill/>
        </p:spPr>
        <p:txBody>
          <a:bodyPr wrap="none" rtlCol="0">
            <a:spAutoFit/>
          </a:bodyPr>
          <a:lstStyle/>
          <a:p>
            <a:r>
              <a:rPr lang="en-US" b="1" dirty="0">
                <a:solidFill>
                  <a:schemeClr val="accent2"/>
                </a:solidFill>
              </a:rPr>
              <a:t>NOTE: It is critical that Seniors use personal email and NOT their FCPS email for College Board.</a:t>
            </a:r>
          </a:p>
        </p:txBody>
      </p:sp>
    </p:spTree>
    <p:extLst>
      <p:ext uri="{BB962C8B-B14F-4D97-AF65-F5344CB8AC3E}">
        <p14:creationId xmlns:p14="http://schemas.microsoft.com/office/powerpoint/2010/main" val="163016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4339650"/>
          </a:xfrm>
          <a:prstGeom prst="rect">
            <a:avLst/>
          </a:prstGeom>
        </p:spPr>
        <p:txBody>
          <a:bodyPr wrap="square">
            <a:spAutoFit/>
          </a:bodyPr>
          <a:lstStyle/>
          <a:p>
            <a:r>
              <a:rPr lang="en-US" sz="2000" dirty="0"/>
              <a:t>Last Day of School for Seniors is May 28</a:t>
            </a:r>
          </a:p>
          <a:p>
            <a:endParaRPr lang="en-US" sz="2000" dirty="0"/>
          </a:p>
          <a:p>
            <a:r>
              <a:rPr lang="en-US" sz="2000" dirty="0"/>
              <a:t>The following Graduation-related items have been ordered for all Seniors</a:t>
            </a:r>
          </a:p>
          <a:p>
            <a:pPr marL="688975" lvl="1" indent="-231775">
              <a:buFont typeface="Arial" panose="020B0604020202020204" pitchFamily="34" charset="0"/>
              <a:buChar char="•"/>
            </a:pPr>
            <a:r>
              <a:rPr lang="en-US" sz="1600" dirty="0"/>
              <a:t>Caps</a:t>
            </a:r>
          </a:p>
          <a:p>
            <a:pPr marL="688975" lvl="1" indent="-231775">
              <a:buFont typeface="Arial" panose="020B0604020202020204" pitchFamily="34" charset="0"/>
              <a:buChar char="•"/>
            </a:pPr>
            <a:r>
              <a:rPr lang="en-US" sz="1600" dirty="0">
                <a:solidFill>
                  <a:srgbClr val="000000"/>
                </a:solidFill>
              </a:rPr>
              <a:t>Gowns</a:t>
            </a:r>
            <a:endParaRPr lang="en-US" sz="1600" dirty="0"/>
          </a:p>
          <a:p>
            <a:pPr marL="688975" lvl="1" indent="-231775">
              <a:buFont typeface="Arial" panose="020B0604020202020204" pitchFamily="34" charset="0"/>
              <a:buChar char="•"/>
            </a:pPr>
            <a:r>
              <a:rPr lang="en-US" sz="1600" dirty="0"/>
              <a:t>Tassels</a:t>
            </a:r>
          </a:p>
          <a:p>
            <a:pPr marL="688975" lvl="1" indent="-231775">
              <a:buFont typeface="Arial" panose="020B0604020202020204" pitchFamily="34" charset="0"/>
              <a:buChar char="•"/>
            </a:pPr>
            <a:r>
              <a:rPr lang="en-US" sz="1600" dirty="0"/>
              <a:t>Diploma covers</a:t>
            </a:r>
          </a:p>
          <a:p>
            <a:pPr marL="688975" lvl="1" indent="-231775">
              <a:buFont typeface="Arial" panose="020B0604020202020204" pitchFamily="34" charset="0"/>
              <a:buChar char="•"/>
            </a:pPr>
            <a:r>
              <a:rPr lang="en-US" sz="1600" dirty="0"/>
              <a:t>Service Learning Cords (for those who qualify by 5/8/20)</a:t>
            </a:r>
          </a:p>
          <a:p>
            <a:pPr marL="688975" lvl="1" indent="-231775">
              <a:buFont typeface="Arial" panose="020B0604020202020204" pitchFamily="34" charset="0"/>
              <a:buChar char="•"/>
            </a:pPr>
            <a:r>
              <a:rPr lang="en-US" sz="1600" dirty="0"/>
              <a:t>Honor Society Cords (for those who qualify)</a:t>
            </a:r>
          </a:p>
          <a:p>
            <a:endParaRPr lang="en-US" sz="2000" dirty="0"/>
          </a:p>
          <a:p>
            <a:r>
              <a:rPr lang="en-US" sz="2000" dirty="0"/>
              <a:t>Senior Awards</a:t>
            </a:r>
          </a:p>
          <a:p>
            <a:pPr marL="688975" lvl="1" indent="-231775">
              <a:buFont typeface="Arial" panose="020B0604020202020204" pitchFamily="34" charset="0"/>
              <a:buChar char="•"/>
            </a:pPr>
            <a:r>
              <a:rPr lang="en-US" sz="1600" dirty="0">
                <a:solidFill>
                  <a:srgbClr val="000000"/>
                </a:solidFill>
              </a:rPr>
              <a:t>Langley is actively organizing and preparing for Senior Awards</a:t>
            </a:r>
          </a:p>
          <a:p>
            <a:pPr marL="688975" lvl="1" indent="-231775">
              <a:buFont typeface="Arial" panose="020B0604020202020204" pitchFamily="34" charset="0"/>
              <a:buChar char="•"/>
            </a:pPr>
            <a:r>
              <a:rPr lang="en-US" sz="1600" dirty="0">
                <a:solidFill>
                  <a:srgbClr val="000000"/>
                </a:solidFill>
              </a:rPr>
              <a:t>Seniors will be recognized for their outstanding accomplishments</a:t>
            </a:r>
          </a:p>
          <a:p>
            <a:pPr marL="688975" lvl="1" indent="-231775">
              <a:buFont typeface="Arial" panose="020B0604020202020204" pitchFamily="34" charset="0"/>
              <a:buChar char="•"/>
            </a:pPr>
            <a:r>
              <a:rPr lang="en-US" sz="1600" dirty="0">
                <a:solidFill>
                  <a:srgbClr val="000000"/>
                </a:solidFill>
              </a:rPr>
              <a:t>TBD on best way to share recognition and distribute awards</a:t>
            </a:r>
          </a:p>
          <a:p>
            <a:br>
              <a:rPr lang="en-US" sz="1600" dirty="0"/>
            </a:br>
            <a:endParaRPr lang="en-US" sz="1600" dirty="0"/>
          </a:p>
        </p:txBody>
      </p:sp>
    </p:spTree>
    <p:extLst>
      <p:ext uri="{BB962C8B-B14F-4D97-AF65-F5344CB8AC3E}">
        <p14:creationId xmlns:p14="http://schemas.microsoft.com/office/powerpoint/2010/main" val="1451818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KNOWN CANCELLATIONS…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457200" y="1290066"/>
            <a:ext cx="8455152" cy="3913059"/>
          </a:xfrm>
          <a:prstGeom prst="rect">
            <a:avLst/>
          </a:prstGeom>
        </p:spPr>
        <p:txBody>
          <a:bodyPr wrap="square">
            <a:spAutoFit/>
          </a:bodyPr>
          <a:lstStyle/>
          <a:p>
            <a:pPr>
              <a:lnSpc>
                <a:spcPct val="150000"/>
              </a:lnSpc>
            </a:pPr>
            <a:r>
              <a:rPr lang="en-US" sz="2400" dirty="0"/>
              <a:t>Senior Ethics Day</a:t>
            </a:r>
          </a:p>
          <a:p>
            <a:pPr>
              <a:lnSpc>
                <a:spcPct val="150000"/>
              </a:lnSpc>
            </a:pPr>
            <a:r>
              <a:rPr lang="en-US" sz="2400" dirty="0"/>
              <a:t>Langley Leap</a:t>
            </a:r>
          </a:p>
          <a:p>
            <a:pPr>
              <a:lnSpc>
                <a:spcPct val="150000"/>
              </a:lnSpc>
            </a:pPr>
            <a:r>
              <a:rPr lang="en-US" sz="2400" dirty="0"/>
              <a:t>Blood Drive at Langley</a:t>
            </a:r>
          </a:p>
          <a:p>
            <a:pPr>
              <a:lnSpc>
                <a:spcPct val="150000"/>
              </a:lnSpc>
            </a:pPr>
            <a:r>
              <a:rPr lang="en-US" sz="2400" dirty="0"/>
              <a:t>	Seniors encouraged to donate </a:t>
            </a:r>
            <a:r>
              <a:rPr lang="en-US" sz="2400" dirty="0">
                <a:hlinkClick r:id="rId2"/>
              </a:rPr>
              <a:t>https://www.inovablood.org/</a:t>
            </a:r>
            <a:endParaRPr lang="en-US" sz="2400" dirty="0"/>
          </a:p>
          <a:p>
            <a:pPr>
              <a:lnSpc>
                <a:spcPct val="150000"/>
              </a:lnSpc>
            </a:pPr>
            <a:r>
              <a:rPr lang="en-US" sz="2400" dirty="0"/>
              <a:t>Junior/Senior Prom</a:t>
            </a:r>
          </a:p>
          <a:p>
            <a:pPr>
              <a:lnSpc>
                <a:spcPct val="150000"/>
              </a:lnSpc>
            </a:pPr>
            <a:r>
              <a:rPr lang="en-US" sz="2400" dirty="0"/>
              <a:t>Senior Class Field Trip to Hershey Park</a:t>
            </a:r>
          </a:p>
          <a:p>
            <a:pPr>
              <a:lnSpc>
                <a:spcPct val="150000"/>
              </a:lnSpc>
            </a:pPr>
            <a:r>
              <a:rPr lang="en-US" sz="2400" dirty="0"/>
              <a:t>Baccalaureate</a:t>
            </a:r>
          </a:p>
        </p:txBody>
      </p:sp>
    </p:spTree>
    <p:extLst>
      <p:ext uri="{BB962C8B-B14F-4D97-AF65-F5344CB8AC3E}">
        <p14:creationId xmlns:p14="http://schemas.microsoft.com/office/powerpoint/2010/main" val="2564982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8000">
            <a:alpha val="28000"/>
          </a:srgb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457200" y="1369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Calibri"/>
                <a:ea typeface="+mj-ea"/>
                <a:cs typeface="+mj-cs"/>
              </a:rPr>
              <a:t>FINANCIALS…</a:t>
            </a:r>
          </a:p>
        </p:txBody>
      </p:sp>
      <p:sp>
        <p:nvSpPr>
          <p:cNvPr id="4" name="Slide Number Placeholder 3">
            <a:extLst>
              <a:ext uri="{FF2B5EF4-FFF2-40B4-BE49-F238E27FC236}">
                <a16:creationId xmlns:a16="http://schemas.microsoft.com/office/drawing/2014/main" id="{93FFF2FD-5104-B14F-B754-751D8956018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9E2A1E4-933C-A148-8760-C6369BD09AC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B48EFE65-31F3-7940-B1E3-A89B15DF4523}"/>
              </a:ext>
            </a:extLst>
          </p:cNvPr>
          <p:cNvSpPr/>
          <p:nvPr/>
        </p:nvSpPr>
        <p:spPr>
          <a:xfrm>
            <a:off x="344424" y="948690"/>
            <a:ext cx="8455152" cy="1569660"/>
          </a:xfrm>
          <a:prstGeom prst="rect">
            <a:avLst/>
          </a:prstGeom>
        </p:spPr>
        <p:txBody>
          <a:bodyPr wrap="square">
            <a:spAutoFit/>
          </a:bodyPr>
          <a:lstStyle/>
          <a:p>
            <a:r>
              <a:rPr lang="en-US" sz="2400" dirty="0"/>
              <a:t>Each Organization (FCPS, LHS, PTSA, Boosters, etc.)</a:t>
            </a:r>
          </a:p>
          <a:p>
            <a:pPr marL="688975" lvl="1" indent="-231775">
              <a:buFont typeface="Arial" panose="020B0604020202020204" pitchFamily="34" charset="0"/>
              <a:buChar char="•"/>
            </a:pPr>
            <a:r>
              <a:rPr lang="en-US" dirty="0">
                <a:solidFill>
                  <a:srgbClr val="14171A"/>
                </a:solidFill>
              </a:rPr>
              <a:t>Is working with vendors to secure refunds for deposits</a:t>
            </a:r>
            <a:endParaRPr lang="en-US" dirty="0"/>
          </a:p>
          <a:p>
            <a:pPr marL="688975" lvl="1" indent="-231775">
              <a:buFont typeface="Arial" panose="020B0604020202020204" pitchFamily="34" charset="0"/>
              <a:buChar char="•"/>
            </a:pPr>
            <a:r>
              <a:rPr lang="en-US" dirty="0">
                <a:solidFill>
                  <a:srgbClr val="14171A"/>
                </a:solidFill>
              </a:rPr>
              <a:t>Is determining if event could happen at a future date</a:t>
            </a:r>
            <a:endParaRPr lang="en-US" dirty="0"/>
          </a:p>
          <a:p>
            <a:pPr marL="688975" lvl="1" indent="-231775">
              <a:buFont typeface="Arial" panose="020B0604020202020204" pitchFamily="34" charset="0"/>
              <a:buChar char="•"/>
            </a:pPr>
            <a:r>
              <a:rPr lang="en-US" dirty="0">
                <a:solidFill>
                  <a:srgbClr val="14171A"/>
                </a:solidFill>
              </a:rPr>
              <a:t>Is evaluating refund mechanism</a:t>
            </a:r>
          </a:p>
          <a:p>
            <a:pPr marL="688975" lvl="1" indent="-231775">
              <a:buFont typeface="Arial" panose="020B0604020202020204" pitchFamily="34" charset="0"/>
              <a:buChar char="•"/>
            </a:pPr>
            <a:r>
              <a:rPr lang="en-US" dirty="0">
                <a:solidFill>
                  <a:srgbClr val="14171A"/>
                </a:solidFill>
              </a:rPr>
              <a:t>Will notify you directly with options or refund</a:t>
            </a:r>
          </a:p>
        </p:txBody>
      </p:sp>
      <p:graphicFrame>
        <p:nvGraphicFramePr>
          <p:cNvPr id="3" name="Table 2">
            <a:extLst>
              <a:ext uri="{FF2B5EF4-FFF2-40B4-BE49-F238E27FC236}">
                <a16:creationId xmlns:a16="http://schemas.microsoft.com/office/drawing/2014/main" id="{42900CA9-EC03-944E-9E38-29484D627B21}"/>
              </a:ext>
            </a:extLst>
          </p:cNvPr>
          <p:cNvGraphicFramePr>
            <a:graphicFrameLocks noGrp="1"/>
          </p:cNvGraphicFramePr>
          <p:nvPr>
            <p:extLst>
              <p:ext uri="{D42A27DB-BD31-4B8C-83A1-F6EECF244321}">
                <p14:modId xmlns:p14="http://schemas.microsoft.com/office/powerpoint/2010/main" val="887490985"/>
              </p:ext>
            </p:extLst>
          </p:nvPr>
        </p:nvGraphicFramePr>
        <p:xfrm>
          <a:off x="457200" y="2533909"/>
          <a:ext cx="8342376" cy="4267200"/>
        </p:xfrm>
        <a:graphic>
          <a:graphicData uri="http://schemas.openxmlformats.org/drawingml/2006/table">
            <a:tbl>
              <a:tblPr firstRow="1" bandRow="1">
                <a:tableStyleId>{5C22544A-7EE6-4342-B048-85BDC9FD1C3A}</a:tableStyleId>
              </a:tblPr>
              <a:tblGrid>
                <a:gridCol w="2322576">
                  <a:extLst>
                    <a:ext uri="{9D8B030D-6E8A-4147-A177-3AD203B41FA5}">
                      <a16:colId xmlns:a16="http://schemas.microsoft.com/office/drawing/2014/main" val="3420494336"/>
                    </a:ext>
                  </a:extLst>
                </a:gridCol>
                <a:gridCol w="1304544">
                  <a:extLst>
                    <a:ext uri="{9D8B030D-6E8A-4147-A177-3AD203B41FA5}">
                      <a16:colId xmlns:a16="http://schemas.microsoft.com/office/drawing/2014/main" val="872693298"/>
                    </a:ext>
                  </a:extLst>
                </a:gridCol>
                <a:gridCol w="4715256">
                  <a:extLst>
                    <a:ext uri="{9D8B030D-6E8A-4147-A177-3AD203B41FA5}">
                      <a16:colId xmlns:a16="http://schemas.microsoft.com/office/drawing/2014/main" val="3145834063"/>
                    </a:ext>
                  </a:extLst>
                </a:gridCol>
              </a:tblGrid>
              <a:tr h="443992">
                <a:tc>
                  <a:txBody>
                    <a:bodyPr/>
                    <a:lstStyle/>
                    <a:p>
                      <a:r>
                        <a:rPr lang="en-US" sz="1600" dirty="0"/>
                        <a:t>Event/Item</a:t>
                      </a:r>
                    </a:p>
                  </a:txBody>
                  <a:tcPr/>
                </a:tc>
                <a:tc>
                  <a:txBody>
                    <a:bodyPr/>
                    <a:lstStyle/>
                    <a:p>
                      <a:r>
                        <a:rPr lang="en-US" sz="1600" dirty="0"/>
                        <a:t>Responsible Organization</a:t>
                      </a:r>
                    </a:p>
                  </a:txBody>
                  <a:tcPr/>
                </a:tc>
                <a:tc>
                  <a:txBody>
                    <a:bodyPr/>
                    <a:lstStyle/>
                    <a:p>
                      <a:r>
                        <a:rPr lang="en-US" sz="1600" dirty="0"/>
                        <a:t>Status</a:t>
                      </a:r>
                    </a:p>
                  </a:txBody>
                  <a:tcPr/>
                </a:tc>
                <a:extLst>
                  <a:ext uri="{0D108BD9-81ED-4DB2-BD59-A6C34878D82A}">
                    <a16:rowId xmlns:a16="http://schemas.microsoft.com/office/drawing/2014/main" val="1141261749"/>
                  </a:ext>
                </a:extLst>
              </a:tr>
              <a:tr h="726267">
                <a:tc>
                  <a:txBody>
                    <a:bodyPr/>
                    <a:lstStyle/>
                    <a:p>
                      <a:r>
                        <a:rPr lang="en-US" sz="1600" dirty="0"/>
                        <a:t>LHS Parking Tag</a:t>
                      </a:r>
                    </a:p>
                  </a:txBody>
                  <a:tcPr/>
                </a:tc>
                <a:tc>
                  <a:txBody>
                    <a:bodyPr/>
                    <a:lstStyle/>
                    <a:p>
                      <a:r>
                        <a:rPr lang="en-US" sz="1600" dirty="0"/>
                        <a:t>FCPS</a:t>
                      </a:r>
                    </a:p>
                  </a:txBody>
                  <a:tcPr/>
                </a:tc>
                <a:tc>
                  <a:txBody>
                    <a:bodyPr/>
                    <a:lstStyle/>
                    <a:p>
                      <a:r>
                        <a:rPr lang="en-US" sz="1600" dirty="0"/>
                        <a:t>$50 will be refunded.</a:t>
                      </a:r>
                    </a:p>
                    <a:p>
                      <a:r>
                        <a:rPr lang="en-US" sz="1600" dirty="0"/>
                        <a:t>Check or MSB and Date TBD</a:t>
                      </a:r>
                    </a:p>
                    <a:p>
                      <a:r>
                        <a:rPr lang="en-US" sz="1600" dirty="0"/>
                        <a:t>No action needed</a:t>
                      </a:r>
                    </a:p>
                  </a:txBody>
                  <a:tcPr/>
                </a:tc>
                <a:extLst>
                  <a:ext uri="{0D108BD9-81ED-4DB2-BD59-A6C34878D82A}">
                    <a16:rowId xmlns:a16="http://schemas.microsoft.com/office/drawing/2014/main" val="1103354844"/>
                  </a:ext>
                </a:extLst>
              </a:tr>
              <a:tr h="726267">
                <a:tc>
                  <a:txBody>
                    <a:bodyPr/>
                    <a:lstStyle/>
                    <a:p>
                      <a:r>
                        <a:rPr lang="en-US" sz="1600" dirty="0"/>
                        <a:t>Meal Payments (via MSB)</a:t>
                      </a:r>
                    </a:p>
                    <a:p>
                      <a:r>
                        <a:rPr lang="en-US" sz="1600" dirty="0"/>
                        <a:t>(Transfer to remaining child in FCPS or request refund)</a:t>
                      </a:r>
                    </a:p>
                  </a:txBody>
                  <a:tcPr/>
                </a:tc>
                <a:tc>
                  <a:txBody>
                    <a:bodyPr/>
                    <a:lstStyle/>
                    <a:p>
                      <a:r>
                        <a:rPr lang="en-US" sz="1600" dirty="0"/>
                        <a:t>FCPS</a:t>
                      </a:r>
                    </a:p>
                  </a:txBody>
                  <a:tcPr/>
                </a:tc>
                <a:tc>
                  <a:txBody>
                    <a:bodyPr/>
                    <a:lstStyle/>
                    <a:p>
                      <a:r>
                        <a:rPr lang="en-US" sz="1600" dirty="0"/>
                        <a:t>Action Required: </a:t>
                      </a:r>
                      <a:r>
                        <a:rPr lang="en-US" sz="1600" dirty="0">
                          <a:hlinkClick r:id="rId2"/>
                        </a:rPr>
                        <a:t>https://www.fcps.edu/resources/student-safety-and-wellness/food-and-nutrition-programs/prices-lunch-account-prepayments</a:t>
                      </a:r>
                      <a:endParaRPr lang="en-US" sz="1600" dirty="0"/>
                    </a:p>
                  </a:txBody>
                  <a:tcPr/>
                </a:tc>
                <a:extLst>
                  <a:ext uri="{0D108BD9-81ED-4DB2-BD59-A6C34878D82A}">
                    <a16:rowId xmlns:a16="http://schemas.microsoft.com/office/drawing/2014/main" val="2995713346"/>
                  </a:ext>
                </a:extLst>
              </a:tr>
              <a:tr h="726267">
                <a:tc>
                  <a:txBody>
                    <a:bodyPr/>
                    <a:lstStyle/>
                    <a:p>
                      <a:r>
                        <a:rPr lang="en-US" sz="1600" dirty="0"/>
                        <a:t>AP Exams</a:t>
                      </a:r>
                    </a:p>
                  </a:txBody>
                  <a:tcPr/>
                </a:tc>
                <a:tc>
                  <a:txBody>
                    <a:bodyPr/>
                    <a:lstStyle/>
                    <a:p>
                      <a:r>
                        <a:rPr lang="en-US" sz="1600" dirty="0"/>
                        <a:t>FCPS</a:t>
                      </a:r>
                    </a:p>
                  </a:txBody>
                  <a:tcPr/>
                </a:tc>
                <a:tc>
                  <a:txBody>
                    <a:bodyPr/>
                    <a:lstStyle/>
                    <a:p>
                      <a:r>
                        <a:rPr lang="en-US" sz="1600" dirty="0"/>
                        <a:t>Students with AP exam counts over six FCPS-funded exams, who have paid the $94 AP exam fee and choose NOT to take their AP exam will be refunded the fees in June. No action required (except to not login to take the exam).</a:t>
                      </a:r>
                    </a:p>
                    <a:p>
                      <a:r>
                        <a:rPr lang="en-US" sz="1600" dirty="0">
                          <a:hlinkClick r:id="rId3"/>
                        </a:rPr>
                        <a:t>https://www.fcps.edu/news/coronavirus-update-faqs#ap</a:t>
                      </a:r>
                      <a:endParaRPr lang="en-US" sz="1600" dirty="0"/>
                    </a:p>
                  </a:txBody>
                  <a:tcPr/>
                </a:tc>
                <a:extLst>
                  <a:ext uri="{0D108BD9-81ED-4DB2-BD59-A6C34878D82A}">
                    <a16:rowId xmlns:a16="http://schemas.microsoft.com/office/drawing/2014/main" val="2843848830"/>
                  </a:ext>
                </a:extLst>
              </a:tr>
            </a:tbl>
          </a:graphicData>
        </a:graphic>
      </p:graphicFrame>
    </p:spTree>
    <p:extLst>
      <p:ext uri="{BB962C8B-B14F-4D97-AF65-F5344CB8AC3E}">
        <p14:creationId xmlns:p14="http://schemas.microsoft.com/office/powerpoint/2010/main" val="1537182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28592</TotalTime>
  <Words>1858</Words>
  <Application>Microsoft Office PowerPoint</Application>
  <PresentationFormat>On-screen Show (4:3)</PresentationFormat>
  <Paragraphs>276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Open Sans</vt:lpstr>
      <vt:lpstr>Office Theme</vt:lpstr>
      <vt:lpstr>Langley High School Senior Parent Update </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of 2020  Faculty Sponsors</vt:lpstr>
      <vt:lpstr>LHS2020 Class Officers</vt:lpstr>
      <vt:lpstr>Class of 2020, Class Parents</vt:lpstr>
      <vt:lpstr>PowerPoint Presentation</vt:lpstr>
      <vt:lpstr>Class of 2020--Important Links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Langley High School Freshmen Parent Orientation</dc:title>
  <dc:creator>John Shomaker</dc:creator>
  <cp:lastModifiedBy>Annette</cp:lastModifiedBy>
  <cp:revision>272</cp:revision>
  <cp:lastPrinted>2019-10-03T15:29:09Z</cp:lastPrinted>
  <dcterms:created xsi:type="dcterms:W3CDTF">2015-08-28T19:49:16Z</dcterms:created>
  <dcterms:modified xsi:type="dcterms:W3CDTF">2020-05-07T19:53:12Z</dcterms:modified>
</cp:coreProperties>
</file>