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2" r:id="rId3"/>
    <p:sldId id="410" r:id="rId4"/>
    <p:sldId id="396" r:id="rId5"/>
    <p:sldId id="433" r:id="rId6"/>
    <p:sldId id="411" r:id="rId7"/>
    <p:sldId id="424" r:id="rId8"/>
    <p:sldId id="434" r:id="rId9"/>
    <p:sldId id="420" r:id="rId10"/>
    <p:sldId id="421" r:id="rId11"/>
    <p:sldId id="422" r:id="rId12"/>
    <p:sldId id="423" r:id="rId13"/>
    <p:sldId id="419" r:id="rId14"/>
    <p:sldId id="428" r:id="rId15"/>
    <p:sldId id="429" r:id="rId16"/>
    <p:sldId id="397" r:id="rId17"/>
    <p:sldId id="430" r:id="rId18"/>
    <p:sldId id="370" r:id="rId19"/>
    <p:sldId id="432" r:id="rId20"/>
    <p:sldId id="431" r:id="rId21"/>
    <p:sldId id="427" r:id="rId22"/>
    <p:sldId id="426" r:id="rId23"/>
    <p:sldId id="392" r:id="rId24"/>
    <p:sldId id="418" r:id="rId25"/>
    <p:sldId id="366" r:id="rId26"/>
    <p:sldId id="417" r:id="rId27"/>
    <p:sldId id="425" r:id="rId28"/>
    <p:sldId id="413" r:id="rId29"/>
    <p:sldId id="414" r:id="rId30"/>
    <p:sldId id="415" r:id="rId31"/>
    <p:sldId id="41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5" autoAdjust="0"/>
    <p:restoredTop sz="95714"/>
  </p:normalViewPr>
  <p:slideViewPr>
    <p:cSldViewPr snapToGrid="0" snapToObjects="1">
      <p:cViewPr varScale="1">
        <p:scale>
          <a:sx n="88" d="100"/>
          <a:sy n="88" d="100"/>
        </p:scale>
        <p:origin x="1338" y="84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9C6D2A-C009-B747-92BC-2BFEC30D39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C9BBF-99DB-1B45-B1B6-C50195A44B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438DF-C528-CC4B-80EE-D092ADB4CDF8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4B2CD-DDB8-E042-B310-D8FCC3801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C235D-FE9A-5640-A323-8760BB4FB4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9602-EB21-694A-AA23-69D79EC4D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3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1BD3-3409-4F96-AB18-C145D90058E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9CE0-FC9D-427A-94B6-F564A7C0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C25-0D33-EC43-B649-C5F47AE81E48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2635" y="6492830"/>
            <a:ext cx="2133600" cy="365125"/>
          </a:xfrm>
        </p:spPr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1D5-E839-024E-86FC-AEF8381A6497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CCA6-3F50-0448-8EAF-FF1D5EF4E0F0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858E-0BCF-9542-AF65-A7BD3994940A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AFA6-ED4E-E44A-BFBD-18618BC0C557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266E-E11C-FA45-894F-3B9B695A0C34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AD9-994F-DB40-A79B-F6DCCC2DB7B1}" type="datetime1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D7CE-BEA5-BC45-8610-1EC44980781C}" type="datetime1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0745-02C7-6140-B299-CCD24AE76D85}" type="datetime1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F3D-C994-CF45-B908-F281C3DF7F8D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2710-36F6-8F45-8E5E-4ADB9849AB2B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C379-D79A-2A4A-AC18-61F8927E5A68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6283" y="64791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A1E4-933C-A148-8760-C6369BD0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.bbcollab.com/guest/9b21ebbfd62f4480aed7e5fb15abe8b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assaad01@gmail.com" TargetMode="External"/><Relationship Id="rId13" Type="http://schemas.openxmlformats.org/officeDocument/2006/relationships/hyperlink" Target="https://www.ptsalangley.org/angp" TargetMode="External"/><Relationship Id="rId3" Type="http://schemas.openxmlformats.org/officeDocument/2006/relationships/hyperlink" Target="mailto:elizabeth.trumbull@gmail.com" TargetMode="External"/><Relationship Id="rId7" Type="http://schemas.openxmlformats.org/officeDocument/2006/relationships/hyperlink" Target="mailto:jrlesan@gmail.com" TargetMode="External"/><Relationship Id="rId12" Type="http://schemas.openxmlformats.org/officeDocument/2006/relationships/hyperlink" Target="mailto:missyperkins72@gmail.com" TargetMode="External"/><Relationship Id="rId2" Type="http://schemas.openxmlformats.org/officeDocument/2006/relationships/hyperlink" Target="http://www.ptsalangley.org/class-of-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rah.t.tyler@gmail.com" TargetMode="External"/><Relationship Id="rId11" Type="http://schemas.openxmlformats.org/officeDocument/2006/relationships/hyperlink" Target="mailto:lisanevins@verizon.net" TargetMode="External"/><Relationship Id="rId5" Type="http://schemas.openxmlformats.org/officeDocument/2006/relationships/hyperlink" Target="mailto:annette.bellino@verizon.net" TargetMode="External"/><Relationship Id="rId10" Type="http://schemas.openxmlformats.org/officeDocument/2006/relationships/hyperlink" Target="mailto:christina_treacy@hotmail.com" TargetMode="External"/><Relationship Id="rId4" Type="http://schemas.openxmlformats.org/officeDocument/2006/relationships/hyperlink" Target="mailto:susangconnery@gmail.com" TargetMode="External"/><Relationship Id="rId9" Type="http://schemas.openxmlformats.org/officeDocument/2006/relationships/hyperlink" Target="mailto:jriddle13998@gmai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ptsalangley.org/ang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hs2020photos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tformpro.com/9029487413115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069807c-ca8d-4da6-ae29-83186fc475aa.filesusr.com/ugd/cd9ccb_b3ef03cd6fcc4202b820b00e9586fa55.docx?dn=LHS2020%20Senior%20Events%20v4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069807c-ca8d-4da6-ae29-83186fc475aa.filesusr.com/ugd/cd9ccb_a3c9300406b04626893b133bd711ad58.docx?dn=2020%20Langley%20Leap%20Application%20Forms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pcentral.collegeboard.org/courses/exam-dates-and-fe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tsalangley.org/angp" TargetMode="External"/><Relationship Id="rId3" Type="http://schemas.openxmlformats.org/officeDocument/2006/relationships/hyperlink" Target="https://www.fcps.edu/resources/technology/student-information-system-sis-fcps/sis-parent-account-registration" TargetMode="External"/><Relationship Id="rId7" Type="http://schemas.openxmlformats.org/officeDocument/2006/relationships/hyperlink" Target="http://www.ptsalangley.org/class-of-2020" TargetMode="External"/><Relationship Id="rId12" Type="http://schemas.openxmlformats.org/officeDocument/2006/relationships/hyperlink" Target="http://www2.fcps.edu/LangleyHS/servicelearning.html" TargetMode="External"/><Relationship Id="rId2" Type="http://schemas.openxmlformats.org/officeDocument/2006/relationships/hyperlink" Target="https://sisparent.fcps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fcps.edu/LangleyHS/" TargetMode="External"/><Relationship Id="rId11" Type="http://schemas.openxmlformats.org/officeDocument/2006/relationships/hyperlink" Target="http://www.langleysports.org/" TargetMode="External"/><Relationship Id="rId5" Type="http://schemas.openxmlformats.org/officeDocument/2006/relationships/hyperlink" Target="https://public.govdelivery.com/accounts/VAEDUFCPS/subscriber/new" TargetMode="External"/><Relationship Id="rId10" Type="http://schemas.openxmlformats.org/officeDocument/2006/relationships/hyperlink" Target="http://www.ptsalangley.org/lhs-quick-links" TargetMode="External"/><Relationship Id="rId4" Type="http://schemas.openxmlformats.org/officeDocument/2006/relationships/hyperlink" Target="https://fcps.blackboard.com/" TargetMode="External"/><Relationship Id="rId9" Type="http://schemas.openxmlformats.org/officeDocument/2006/relationships/hyperlink" Target="http://www.ptsalangley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mailto:rnjackson@fcps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langleyhs.fcps.edu/student-services/college-and-career-c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Stressed-Years-Their-Lives-Helping/dp/125011313X/ref=asc_df_125011313X/" TargetMode="External"/><Relationship Id="rId5" Type="http://schemas.openxmlformats.org/officeDocument/2006/relationships/image" Target="../media/image3.tiff"/><Relationship Id="rId4" Type="http://schemas.openxmlformats.org/officeDocument/2006/relationships/hyperlink" Target="https://www.npr.org/sections/health-shots/2019/05/28/727509438/college-students-and-their-parents-face-a-campus-mental-health-epidemi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rnjackson@fcp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nbernard@fcps.edu" TargetMode="External"/><Relationship Id="rId3" Type="http://schemas.openxmlformats.org/officeDocument/2006/relationships/hyperlink" Target="mailto:armantel@fcps.edu" TargetMode="External"/><Relationship Id="rId7" Type="http://schemas.openxmlformats.org/officeDocument/2006/relationships/hyperlink" Target="mailto:kerobinson1@fcps.edu" TargetMode="External"/><Relationship Id="rId2" Type="http://schemas.openxmlformats.org/officeDocument/2006/relationships/hyperlink" Target="mailto:msjohnson@fcp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lbaldesare@fcps.edu" TargetMode="External"/><Relationship Id="rId5" Type="http://schemas.openxmlformats.org/officeDocument/2006/relationships/hyperlink" Target="mailto:tjready@fcps.edu" TargetMode="External"/><Relationship Id="rId4" Type="http://schemas.openxmlformats.org/officeDocument/2006/relationships/hyperlink" Target="mailto:nlmalone@fcps.edu" TargetMode="External"/><Relationship Id="rId9" Type="http://schemas.openxmlformats.org/officeDocument/2006/relationships/hyperlink" Target="https://langleyhs.fcps.edu/department/student-services-staf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plinger.com/article/college/T065-C001-S001-legal-documents-for-college-students.html" TargetMode="External"/><Relationship Id="rId3" Type="http://schemas.openxmlformats.org/officeDocument/2006/relationships/hyperlink" Target="https://www.affordablecollegesonline.org/college-resource-center/student-guide-to-budgeting/" TargetMode="External"/><Relationship Id="rId7" Type="http://schemas.openxmlformats.org/officeDocument/2006/relationships/hyperlink" Target="https://clark.com/health-health-care/college-students-legal-documents-hipaa-power-attorney/" TargetMode="External"/><Relationship Id="rId2" Type="http://schemas.openxmlformats.org/officeDocument/2006/relationships/hyperlink" Target="https://www.nerdwallet.com/blog/finance/budgeting-for-college-stud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lawreview.com/article/three-critical-legal-documents-every-parent-college-student-should-get-place-soon" TargetMode="External"/><Relationship Id="rId5" Type="http://schemas.openxmlformats.org/officeDocument/2006/relationships/hyperlink" Target="https://promo.bankofamerica.com/checkingforstudents/" TargetMode="External"/><Relationship Id="rId4" Type="http://schemas.openxmlformats.org/officeDocument/2006/relationships/hyperlink" Target="https://www.cnbc.com/2019/08/28/5-things-every-college-student-should-do-with-their-money.html" TargetMode="External"/><Relationship Id="rId9" Type="http://schemas.openxmlformats.org/officeDocument/2006/relationships/hyperlink" Target="https://www2.ed.gov/policy/gen/guid/fpco/pdf/ferpafaq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useful-college-dorm-essentials-packing-list-2018-8#a-power-strip-for-all-of-your-devices-16" TargetMode="External"/><Relationship Id="rId2" Type="http://schemas.openxmlformats.org/officeDocument/2006/relationships/hyperlink" Target="https://www.collegeraptor.com/find-colleges/articles/tips-tools-advice/30-must-haves-for-surviving-colleg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llegeraptor.com/find-colleges/articles/student-life/alternatives-car-campus/" TargetMode="External"/><Relationship Id="rId4" Type="http://schemas.openxmlformats.org/officeDocument/2006/relationships/hyperlink" Target="https://www.supermoney.com/need-ride-cheap-transportation-college-student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rxprofil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680" y="4879556"/>
            <a:ext cx="2398955" cy="1756192"/>
          </a:xfrm>
          <a:prstGeom prst="rect">
            <a:avLst/>
          </a:prstGeom>
          <a:noFill/>
          <a:ln w="38100">
            <a:solidFill>
              <a:srgbClr val="00804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470898"/>
          </a:xfrm>
        </p:spPr>
        <p:txBody>
          <a:bodyPr>
            <a:normAutofit/>
          </a:bodyPr>
          <a:lstStyle/>
          <a:p>
            <a:r>
              <a:rPr lang="en-US" sz="4000" b="1" dirty="0"/>
              <a:t>Langley High School</a:t>
            </a:r>
            <a:br>
              <a:rPr lang="en-US" sz="4000" b="1" dirty="0"/>
            </a:br>
            <a:r>
              <a:rPr lang="en-US" sz="4000" b="1" dirty="0"/>
              <a:t>Senior Parent Forum</a:t>
            </a:r>
            <a:br>
              <a:rPr lang="en-US" sz="4800" b="1" dirty="0"/>
            </a:b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" y="3014663"/>
            <a:ext cx="8644128" cy="3390915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Text Questions to Susan Connery: (202) 390-7703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February 4, 2020   9:30-11AM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84BCF-6EE0-4749-85C3-22FCF829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96061-5D4E-044C-BBE0-CBBB521FD0D0}"/>
              </a:ext>
            </a:extLst>
          </p:cNvPr>
          <p:cNvSpPr/>
          <p:nvPr/>
        </p:nvSpPr>
        <p:spPr>
          <a:xfrm>
            <a:off x="1038606" y="619698"/>
            <a:ext cx="706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https://us.bbcollab.com/guest/9b21ebbfd62f4480aed7e5fb15abe8bf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D6453-BF5D-4C4A-A420-47F3EB0D580D}"/>
              </a:ext>
            </a:extLst>
          </p:cNvPr>
          <p:cNvSpPr txBox="1"/>
          <p:nvPr/>
        </p:nvSpPr>
        <p:spPr>
          <a:xfrm>
            <a:off x="3226923" y="190812"/>
            <a:ext cx="3016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Remote attendees: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Now that they are 18, they can…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89179-30DE-924C-A4CF-42CDF894919A}"/>
              </a:ext>
            </a:extLst>
          </p:cNvPr>
          <p:cNvSpPr txBox="1">
            <a:spLocks/>
          </p:cNvSpPr>
          <p:nvPr/>
        </p:nvSpPr>
        <p:spPr>
          <a:xfrm>
            <a:off x="457200" y="1470991"/>
            <a:ext cx="8107846" cy="4744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Font typeface="+mj-lt"/>
              <a:buAutoNum type="arabicPeriod" startAt="13"/>
            </a:pPr>
            <a:r>
              <a:rPr lang="en-US" sz="2000" dirty="0"/>
              <a:t>Become a realtor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Become a notary public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Enter and adults-only store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Skydive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Give consent for their own vaccines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Work in a bar and serve alcohol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Sign themselves out of high school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Be called for jury duty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Open a bank account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Have sex legally with someone over 18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Get married without parent permission</a:t>
            </a:r>
          </a:p>
          <a:p>
            <a:pPr marL="385763" indent="-385763">
              <a:buFont typeface="+mj-lt"/>
              <a:buAutoNum type="arabicPeriod" startAt="13"/>
            </a:pPr>
            <a:r>
              <a:rPr lang="en-US" sz="2000" dirty="0"/>
              <a:t>Get a 10 year passport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									(continued…)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509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Now that they are 18, they can…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89179-30DE-924C-A4CF-42CDF894919A}"/>
              </a:ext>
            </a:extLst>
          </p:cNvPr>
          <p:cNvSpPr txBox="1">
            <a:spLocks/>
          </p:cNvSpPr>
          <p:nvPr/>
        </p:nvSpPr>
        <p:spPr>
          <a:xfrm>
            <a:off x="457200" y="1470991"/>
            <a:ext cx="8107846" cy="4744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buFont typeface="+mj-lt"/>
              <a:buAutoNum type="arabicPeriod" startAt="25"/>
            </a:pPr>
            <a:r>
              <a:rPr lang="en-US" sz="2000" dirty="0"/>
              <a:t>Get a Costco card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Buy real estate or apply for a mortgage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Apply to find their biological parents, if they were adopted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Drive a taxi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Get a license to drive a truck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Be the only person home when a service repair person needs to enter the home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Go the ER alone and get treatment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Work full time in the school year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Register to give blood or be an organ donor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Apply for credit cards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File a lawsuit</a:t>
            </a:r>
          </a:p>
          <a:p>
            <a:pPr marL="385763" indent="-385763">
              <a:buFont typeface="+mj-lt"/>
              <a:buAutoNum type="arabicPeriod" startAt="25"/>
            </a:pPr>
            <a:r>
              <a:rPr lang="en-US" sz="2000" dirty="0"/>
              <a:t>Adopt a child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									(continued…)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63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Now that they are 18, they can…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89179-30DE-924C-A4CF-42CDF894919A}"/>
              </a:ext>
            </a:extLst>
          </p:cNvPr>
          <p:cNvSpPr txBox="1">
            <a:spLocks/>
          </p:cNvSpPr>
          <p:nvPr/>
        </p:nvSpPr>
        <p:spPr>
          <a:xfrm>
            <a:off x="457200" y="1470991"/>
            <a:ext cx="8107846" cy="4744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Font typeface="+mj-lt"/>
              <a:buAutoNum type="arabicPeriod" startAt="37"/>
            </a:pPr>
            <a:r>
              <a:rPr lang="en-US" sz="2000" dirty="0"/>
              <a:t>Create a will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Buy a car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Rent an apartment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Buy pornography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Pawn your belongings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Buy spray paint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Bet on a horse race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Buy cough suppressants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Rent Airbnb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Consent to their own medical care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Move out of their parents’ home</a:t>
            </a:r>
          </a:p>
          <a:p>
            <a:pPr marL="385763" indent="-385763">
              <a:buFont typeface="+mj-lt"/>
              <a:buAutoNum type="arabicPeriod" startAt="37"/>
            </a:pPr>
            <a:r>
              <a:rPr lang="en-US" sz="2000" dirty="0"/>
              <a:t>Use ride-sharing scooter (Bird, Lime,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15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of 2020, Class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52683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>
              <a:buNone/>
            </a:pPr>
            <a:r>
              <a:rPr lang="en-US" sz="9600" dirty="0"/>
              <a:t>Class Website: </a:t>
            </a:r>
            <a:r>
              <a:rPr lang="en-US" sz="9600" dirty="0">
                <a:hlinkClick r:id="rId2"/>
              </a:rPr>
              <a:t>http://www.ptsalangley.org/class-of-2020</a:t>
            </a:r>
            <a:r>
              <a:rPr lang="en-US" sz="9600" dirty="0"/>
              <a:t> </a:t>
            </a:r>
          </a:p>
          <a:p>
            <a:pPr algn="ctr">
              <a:buNone/>
            </a:pPr>
            <a:endParaRPr lang="en-US" sz="8000" dirty="0"/>
          </a:p>
          <a:p>
            <a:pPr algn="ctr">
              <a:buNone/>
            </a:pPr>
            <a:endParaRPr lang="en-US" sz="8000" dirty="0"/>
          </a:p>
          <a:p>
            <a:pPr>
              <a:tabLst>
                <a:tab pos="2273300" algn="l"/>
              </a:tabLst>
            </a:pPr>
            <a:r>
              <a:rPr lang="en-US" sz="8000" dirty="0"/>
              <a:t>Lead Class Parent: 		Elizabeth Trumbull, </a:t>
            </a:r>
            <a:r>
              <a:rPr lang="en-US" sz="8000" u="sng" dirty="0">
                <a:hlinkClick r:id="rId3"/>
              </a:rPr>
              <a:t>elizabeth.trumbull@gmail.com</a:t>
            </a:r>
          </a:p>
          <a:p>
            <a:pPr>
              <a:tabLst>
                <a:tab pos="2273300" algn="l"/>
              </a:tabLst>
            </a:pPr>
            <a:r>
              <a:rPr lang="en-US" sz="8000" dirty="0"/>
              <a:t>Treasurer: 		Susan Connery, </a:t>
            </a:r>
            <a:r>
              <a:rPr lang="en-US" sz="8000" u="sng" dirty="0">
                <a:hlinkClick r:id="rId4"/>
              </a:rPr>
              <a:t>susangconnery@gmail.com</a:t>
            </a:r>
          </a:p>
          <a:p>
            <a:pPr>
              <a:tabLst>
                <a:tab pos="2273300" algn="l"/>
              </a:tabLst>
            </a:pPr>
            <a:r>
              <a:rPr lang="en-US" sz="8000" dirty="0"/>
              <a:t>Communications: 		Annette </a:t>
            </a:r>
            <a:r>
              <a:rPr lang="en-US" sz="8000" dirty="0" err="1"/>
              <a:t>Bellino</a:t>
            </a:r>
            <a:r>
              <a:rPr lang="en-US" sz="8000" dirty="0"/>
              <a:t>, </a:t>
            </a:r>
            <a:r>
              <a:rPr lang="en-US" sz="8000" u="sng" dirty="0">
                <a:hlinkClick r:id="rId5"/>
              </a:rPr>
              <a:t>annette.bellino@verizon.net</a:t>
            </a:r>
          </a:p>
          <a:p>
            <a:pPr>
              <a:tabLst>
                <a:tab pos="2273300" algn="l"/>
              </a:tabLst>
            </a:pPr>
            <a:r>
              <a:rPr lang="en-US" sz="8000" dirty="0"/>
              <a:t>Dinners+: 		Sarah Tyler and Jenifer </a:t>
            </a:r>
            <a:r>
              <a:rPr lang="en-US" sz="8000" dirty="0" err="1"/>
              <a:t>Lesan</a:t>
            </a:r>
            <a:r>
              <a:rPr lang="en-US" sz="8000" dirty="0"/>
              <a:t>, 								</a:t>
            </a:r>
            <a:r>
              <a:rPr lang="en-US" sz="8000" u="sng" dirty="0">
                <a:hlinkClick r:id="rId6"/>
              </a:rPr>
              <a:t>sarah.t.tyler@gmail.com, </a:t>
            </a:r>
            <a:r>
              <a:rPr lang="en-US" sz="8000" u="sng" dirty="0">
                <a:hlinkClick r:id="rId7"/>
              </a:rPr>
              <a:t>jrlesan@gmail.com</a:t>
            </a:r>
          </a:p>
          <a:p>
            <a:pPr>
              <a:tabLst>
                <a:tab pos="2273300" algn="l"/>
              </a:tabLst>
            </a:pPr>
            <a:r>
              <a:rPr lang="en-US" sz="8000" dirty="0"/>
              <a:t>Volunteers: 		Julie </a:t>
            </a:r>
            <a:r>
              <a:rPr lang="en-US" sz="8000" dirty="0" err="1"/>
              <a:t>Assaad</a:t>
            </a:r>
            <a:r>
              <a:rPr lang="en-US" sz="8000" dirty="0"/>
              <a:t>, </a:t>
            </a:r>
            <a:r>
              <a:rPr lang="en-US" sz="8000" u="sng" dirty="0">
                <a:hlinkClick r:id="rId8"/>
              </a:rPr>
              <a:t>jassaad01@gmail.com</a:t>
            </a:r>
            <a:endParaRPr lang="en-US" sz="8000" u="sng" dirty="0"/>
          </a:p>
          <a:p>
            <a:pPr>
              <a:tabLst>
                <a:tab pos="2273300" algn="l"/>
              </a:tabLst>
            </a:pPr>
            <a:r>
              <a:rPr lang="en-US" sz="8000" dirty="0"/>
              <a:t>Senior Slideshow: 		Jane Riddle, </a:t>
            </a:r>
            <a:r>
              <a:rPr lang="en-US" sz="8000" u="sng" dirty="0">
                <a:hlinkClick r:id="rId9"/>
              </a:rPr>
              <a:t>jriddle13998@gmail.com </a:t>
            </a:r>
            <a:endParaRPr lang="en-US" sz="8000" u="sng" dirty="0"/>
          </a:p>
          <a:p>
            <a:pPr>
              <a:tabLst>
                <a:tab pos="2273300" algn="l"/>
              </a:tabLst>
            </a:pPr>
            <a:r>
              <a:rPr lang="en-US" sz="8000" dirty="0"/>
              <a:t>2019 Prom:		Christina Treacy and Lisa Nevins, 			</a:t>
            </a:r>
            <a:r>
              <a:rPr lang="en-US" sz="8000" u="sng" dirty="0">
                <a:hlinkClick r:id="rId10"/>
              </a:rPr>
              <a:t>christina_treacy@hotmail.com</a:t>
            </a:r>
            <a:r>
              <a:rPr lang="en-US" sz="8000" u="sng" dirty="0"/>
              <a:t>, </a:t>
            </a:r>
            <a:r>
              <a:rPr lang="en-US" sz="8000" u="sng" dirty="0">
                <a:hlinkClick r:id="rId11"/>
              </a:rPr>
              <a:t>lisanevins@verizon.net</a:t>
            </a:r>
            <a:r>
              <a:rPr lang="en-US" sz="8000" u="sng" dirty="0"/>
              <a:t> </a:t>
            </a:r>
          </a:p>
          <a:p>
            <a:pPr>
              <a:tabLst>
                <a:tab pos="2273300" algn="l"/>
              </a:tabLst>
            </a:pPr>
            <a:r>
              <a:rPr lang="en-US" sz="8000" dirty="0"/>
              <a:t>2020 ANGP:		Missy Perkins, </a:t>
            </a:r>
            <a:r>
              <a:rPr lang="en-US" sz="8000" u="sng" dirty="0">
                <a:hlinkClick r:id="rId12"/>
              </a:rPr>
              <a:t>missyperkins72@gmail.com</a:t>
            </a:r>
            <a:r>
              <a:rPr lang="en-US" sz="8000" u="sng" dirty="0"/>
              <a:t> </a:t>
            </a:r>
            <a:br>
              <a:rPr lang="en-US" sz="8000" u="sng" dirty="0"/>
            </a:br>
            <a:endParaRPr lang="en-US" sz="8000" dirty="0"/>
          </a:p>
          <a:p>
            <a:pPr algn="ctr">
              <a:buNone/>
            </a:pPr>
            <a:endParaRPr lang="en-US" sz="9600" dirty="0"/>
          </a:p>
          <a:p>
            <a:pPr algn="ctr">
              <a:buNone/>
            </a:pPr>
            <a:r>
              <a:rPr lang="en-US" sz="9600" dirty="0"/>
              <a:t>ANGP Website: </a:t>
            </a:r>
            <a:r>
              <a:rPr lang="en-US" sz="9600" dirty="0">
                <a:hlinkClick r:id="rId13"/>
              </a:rPr>
              <a:t>https://www.ptsalangley.org/angp</a:t>
            </a:r>
            <a:endParaRPr lang="en-US" sz="96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E1E9E-25A1-1547-8328-2DE751F3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8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52557"/>
            <a:ext cx="8229600" cy="96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Jim Robertson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062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Class of 2020  Administrator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0" y="713399"/>
            <a:ext cx="1651000" cy="1663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8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6959"/>
            <a:ext cx="8229600" cy="96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Susan Connery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6206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Student Obligations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(including Class Dues)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72945-303E-6D4A-8B71-D1ED76FA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60400"/>
            <a:ext cx="3810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4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6959"/>
            <a:ext cx="8229600" cy="1386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Missy Perkins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lvl="0" algn="ctr">
              <a:buNone/>
              <a:defRPr/>
            </a:pPr>
            <a:r>
              <a:rPr lang="en-US" sz="3600" dirty="0">
                <a:hlinkClick r:id="rId2"/>
              </a:rPr>
              <a:t>https://www.ptsalangley.org/angp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6206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 Night Grad Party (ANGP) 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E9DB7C-EF9E-EA49-9C83-B65231A7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604948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6959"/>
            <a:ext cx="8229600" cy="96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Jane Riddle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6206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Senior Class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B32AA-5418-F04E-97DF-E3FCF93D45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467" y="235046"/>
            <a:ext cx="5925065" cy="32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9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of 2020 Pictures from Freshman, Sophomore, Junior, and Senior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76" y="224565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Email to  </a:t>
            </a:r>
            <a:r>
              <a:rPr lang="en-US" sz="2400" u="sng" dirty="0">
                <a:hlinkClick r:id="rId2"/>
              </a:rPr>
              <a:t>lhs2020photos@gmail.com </a:t>
            </a:r>
            <a:endParaRPr lang="en-US" sz="2400" dirty="0"/>
          </a:p>
          <a:p>
            <a:pPr lvl="1"/>
            <a:r>
              <a:rPr lang="en-US" sz="2400" dirty="0"/>
              <a:t>Subject Line of the email- Name of the event and Date of the event (i.e. Spring Concert May 1, 2018)</a:t>
            </a:r>
          </a:p>
          <a:p>
            <a:r>
              <a:rPr lang="en-US" sz="2400" dirty="0"/>
              <a:t>Tag </a:t>
            </a:r>
            <a:r>
              <a:rPr lang="en-US" sz="2400" b="1" dirty="0"/>
              <a:t>@lhs2020photos</a:t>
            </a:r>
            <a:r>
              <a:rPr lang="en-US" sz="2400" dirty="0"/>
              <a:t> in Instagram posts</a:t>
            </a:r>
          </a:p>
          <a:p>
            <a:r>
              <a:rPr lang="en-US" sz="2400" dirty="0"/>
              <a:t>Photos</a:t>
            </a:r>
          </a:p>
          <a:p>
            <a:pPr lvl="1"/>
            <a:r>
              <a:rPr lang="en-US" sz="2400" dirty="0"/>
              <a:t>JPEG format</a:t>
            </a:r>
          </a:p>
          <a:p>
            <a:pPr lvl="1"/>
            <a:r>
              <a:rPr lang="en-US" sz="2400" dirty="0"/>
              <a:t>Please send us your BEST SHOT (not all 30)</a:t>
            </a:r>
          </a:p>
          <a:p>
            <a:r>
              <a:rPr lang="en-US" sz="2400" dirty="0"/>
              <a:t>Video</a:t>
            </a:r>
          </a:p>
          <a:p>
            <a:pPr lvl="1"/>
            <a:r>
              <a:rPr lang="en-US" sz="2400" dirty="0"/>
              <a:t>Quick Time format </a:t>
            </a:r>
          </a:p>
          <a:p>
            <a:pPr lvl="1"/>
            <a:r>
              <a:rPr lang="en-US" sz="2400" dirty="0"/>
              <a:t>20-30 seconds in length</a:t>
            </a:r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329" y="1306897"/>
            <a:ext cx="8803341" cy="461665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17463" lvl="1"/>
            <a:r>
              <a:rPr lang="en-US" sz="2400" b="1" u="sng" dirty="0"/>
              <a:t>Only</a:t>
            </a:r>
            <a:r>
              <a:rPr lang="en-US" sz="2400" dirty="0"/>
              <a:t> pictures of the Class of 2020      </a:t>
            </a:r>
            <a:r>
              <a:rPr lang="en-US" sz="2400" b="1" u="sng" dirty="0"/>
              <a:t>Only</a:t>
            </a:r>
            <a:r>
              <a:rPr lang="en-US" sz="2400" dirty="0"/>
              <a:t> Langley High School events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322A3-65CC-F145-9F8B-226C256F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053211"/>
            <a:ext cx="8229600" cy="96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Laura Skeen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9305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PTSA President – Legacy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512E8-F2FE-A04B-99E6-FF46521489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459" y="265831"/>
            <a:ext cx="6549081" cy="4911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D6503C-0134-5445-A2EB-513A5F137526}"/>
              </a:ext>
            </a:extLst>
          </p:cNvPr>
          <p:cNvSpPr/>
          <p:nvPr/>
        </p:nvSpPr>
        <p:spPr>
          <a:xfrm>
            <a:off x="2795227" y="5750341"/>
            <a:ext cx="505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https://www.jotformpro.com/90294874131156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50632-172C-9640-BEBF-3923988E6868}"/>
              </a:ext>
            </a:extLst>
          </p:cNvPr>
          <p:cNvSpPr txBox="1"/>
          <p:nvPr/>
        </p:nvSpPr>
        <p:spPr>
          <a:xfrm>
            <a:off x="1981733" y="5750341"/>
            <a:ext cx="93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Donate:</a:t>
            </a:r>
          </a:p>
        </p:txBody>
      </p:sp>
    </p:spTree>
    <p:extLst>
      <p:ext uri="{BB962C8B-B14F-4D97-AF65-F5344CB8AC3E}">
        <p14:creationId xmlns:p14="http://schemas.microsoft.com/office/powerpoint/2010/main" val="311528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3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08263"/>
              </p:ext>
            </p:extLst>
          </p:nvPr>
        </p:nvGraphicFramePr>
        <p:xfrm>
          <a:off x="228600" y="1258400"/>
          <a:ext cx="8686800" cy="531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0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Elizabeth Trumbull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Betsy 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Shomaker</a:t>
                      </a:r>
                      <a:endParaRPr lang="en-US" sz="24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Mid-year transcripts, Service Cord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9:45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Hannah Wolff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Now what…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913495"/>
                  </a:ext>
                </a:extLst>
              </a:tr>
              <a:tr h="466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10:15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Elizabeth Trumbull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What to do NOW to prepare for Life after Langley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10:25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Jim Robertson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Susan Connery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Missy Perkins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Jane Riddle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Laura Skeen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Senior Updates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Student Obligations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ANGP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Senior Video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PTSA Legacy Tree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29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10:45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Elizabeth Trumbull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Senior Calendar Review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Q&amp;A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02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11:00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Adjourn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61BDD-D534-EE4A-B110-9A37F3B6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2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866959"/>
            <a:ext cx="8229600" cy="96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25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LHS2020 Baccalaureate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0DA233-541C-0D49-B791-E6FBF6D1D1F3}"/>
              </a:ext>
            </a:extLst>
          </p:cNvPr>
          <p:cNvSpPr/>
          <p:nvPr/>
        </p:nvSpPr>
        <p:spPr>
          <a:xfrm>
            <a:off x="543697" y="1351508"/>
            <a:ext cx="78588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C1E21"/>
                </a:solidFill>
                <a:latin typeface="system-ui"/>
              </a:rPr>
              <a:t>Night of reflection for seniors and their families and friends</a:t>
            </a:r>
          </a:p>
          <a:p>
            <a:endParaRPr lang="en-US" sz="2400" dirty="0">
              <a:solidFill>
                <a:srgbClr val="1C1E21"/>
              </a:solidFill>
              <a:latin typeface="system-ui"/>
            </a:endParaRPr>
          </a:p>
          <a:p>
            <a:pPr algn="ctr"/>
            <a:r>
              <a:rPr lang="en-US" sz="2400" dirty="0">
                <a:solidFill>
                  <a:srgbClr val="1C1E21"/>
                </a:solidFill>
                <a:latin typeface="system-ui"/>
              </a:rPr>
              <a:t>Non-denominational </a:t>
            </a:r>
          </a:p>
          <a:p>
            <a:endParaRPr lang="en-US" sz="2400" dirty="0">
              <a:solidFill>
                <a:srgbClr val="1C1E21"/>
              </a:solidFill>
              <a:latin typeface="system-ui"/>
            </a:endParaRPr>
          </a:p>
          <a:p>
            <a:r>
              <a:rPr lang="en-US" sz="2400" dirty="0">
                <a:solidFill>
                  <a:srgbClr val="1C1E21"/>
                </a:solidFill>
                <a:latin typeface="system-ui"/>
              </a:rPr>
              <a:t>All seniors will be recognized during this ceremonial event that will feature performances and shared sentiments offered by our graduating seniors and potentially a guest speaker. </a:t>
            </a:r>
          </a:p>
          <a:p>
            <a:endParaRPr lang="en-US" sz="2400" dirty="0">
              <a:solidFill>
                <a:srgbClr val="1C1E21"/>
              </a:solidFill>
              <a:latin typeface="system-ui"/>
            </a:endParaRPr>
          </a:p>
          <a:p>
            <a:r>
              <a:rPr lang="en-US" sz="2400" dirty="0">
                <a:solidFill>
                  <a:srgbClr val="1C1E21"/>
                </a:solidFill>
                <a:latin typeface="system-ui"/>
              </a:rPr>
              <a:t>All seniors are encouraged to participate -- either individually or as part of a group -- with readings, personal reflections, poetry, instrumental and vocal performances, and dance.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4D931-9FB2-1745-9DC1-EBFC62C4E5EB}"/>
              </a:ext>
            </a:extLst>
          </p:cNvPr>
          <p:cNvSpPr txBox="1">
            <a:spLocks/>
          </p:cNvSpPr>
          <p:nvPr/>
        </p:nvSpPr>
        <p:spPr>
          <a:xfrm>
            <a:off x="358345" y="5786097"/>
            <a:ext cx="8229600" cy="960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 Co-Chairs: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Kathy Viola and Dana de Kanter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39AC8-4F47-B044-B842-FFA9CF754688}"/>
              </a:ext>
            </a:extLst>
          </p:cNvPr>
          <p:cNvSpPr txBox="1"/>
          <p:nvPr/>
        </p:nvSpPr>
        <p:spPr>
          <a:xfrm rot="20222931">
            <a:off x="-65753" y="5923539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Recruiting Student Co-Chairs NOW</a:t>
            </a:r>
          </a:p>
        </p:txBody>
      </p:sp>
    </p:spTree>
    <p:extLst>
      <p:ext uri="{BB962C8B-B14F-4D97-AF65-F5344CB8AC3E}">
        <p14:creationId xmlns:p14="http://schemas.microsoft.com/office/powerpoint/2010/main" val="261526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075"/>
            <a:ext cx="8229600" cy="1143000"/>
          </a:xfrm>
        </p:spPr>
        <p:txBody>
          <a:bodyPr/>
          <a:lstStyle/>
          <a:p>
            <a:r>
              <a:rPr lang="en-US" dirty="0"/>
              <a:t>Senior Calendar Detailed Review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778C12-AEE2-5C43-9830-B4A82A201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322" y="1029083"/>
            <a:ext cx="3987355" cy="4721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4F2-7EFC-8940-A5C7-35A669F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E8F14-9196-C844-99F5-3CE984F92295}"/>
              </a:ext>
            </a:extLst>
          </p:cNvPr>
          <p:cNvSpPr/>
          <p:nvPr/>
        </p:nvSpPr>
        <p:spPr>
          <a:xfrm>
            <a:off x="2122689" y="5832851"/>
            <a:ext cx="489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Senior Calendar (Updated Feb 1, 2020)</a:t>
            </a:r>
            <a:endParaRPr lang="en-US" dirty="0"/>
          </a:p>
          <a:p>
            <a:pPr algn="ctr"/>
            <a:r>
              <a:rPr lang="en-US" dirty="0"/>
              <a:t>(will download Word document)</a:t>
            </a:r>
          </a:p>
        </p:txBody>
      </p:sp>
    </p:spTree>
    <p:extLst>
      <p:ext uri="{BB962C8B-B14F-4D97-AF65-F5344CB8AC3E}">
        <p14:creationId xmlns:p14="http://schemas.microsoft.com/office/powerpoint/2010/main" val="237388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075"/>
            <a:ext cx="8229600" cy="1143000"/>
          </a:xfrm>
        </p:spPr>
        <p:txBody>
          <a:bodyPr/>
          <a:lstStyle/>
          <a:p>
            <a:r>
              <a:rPr lang="en-US" dirty="0"/>
              <a:t>Langley Leap - 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81"/>
            <a:ext cx="8229600" cy="4721425"/>
          </a:xfrm>
        </p:spPr>
        <p:txBody>
          <a:bodyPr>
            <a:normAutofit/>
          </a:bodyPr>
          <a:lstStyle/>
          <a:p>
            <a:r>
              <a:rPr lang="en-US" sz="2000" b="1" dirty="0"/>
              <a:t>Suggested Deadline for Securing Leap Sponsor</a:t>
            </a:r>
            <a:br>
              <a:rPr lang="en-US" sz="2000" b="1" dirty="0"/>
            </a:br>
            <a:r>
              <a:rPr lang="en-US" sz="2000" dirty="0"/>
              <a:t>Friday, February 28</a:t>
            </a:r>
            <a:endParaRPr lang="en-US" sz="2000" b="1" dirty="0"/>
          </a:p>
          <a:p>
            <a:r>
              <a:rPr lang="en-US" sz="2000" b="1" dirty="0"/>
              <a:t>Application Packet Due to Government Teachers</a:t>
            </a:r>
            <a:br>
              <a:rPr lang="en-US" sz="2000" dirty="0"/>
            </a:br>
            <a:r>
              <a:rPr lang="en-US" sz="2000" dirty="0"/>
              <a:t>Friday, March 27</a:t>
            </a:r>
          </a:p>
          <a:p>
            <a:r>
              <a:rPr lang="en-US" sz="2000" b="1" dirty="0"/>
              <a:t>Completed Grade Verification Sheets Due to Government Teachers</a:t>
            </a:r>
            <a:br>
              <a:rPr lang="en-US" sz="2000" b="1" dirty="0"/>
            </a:br>
            <a:r>
              <a:rPr lang="en-US" sz="2000" dirty="0"/>
              <a:t>Friday, April 17 </a:t>
            </a:r>
            <a:br>
              <a:rPr lang="en-US" sz="2000" dirty="0"/>
            </a:br>
            <a:r>
              <a:rPr lang="en-US" sz="2000" dirty="0"/>
              <a:t>(NOTE: Need teacher signatures, use entire week to gather)</a:t>
            </a:r>
          </a:p>
          <a:p>
            <a:r>
              <a:rPr lang="en-US" sz="2000" b="1" dirty="0"/>
              <a:t>Student Obligations Payments Due to participate in Langley Leap</a:t>
            </a:r>
            <a:br>
              <a:rPr lang="en-US" sz="2000" b="1" dirty="0"/>
            </a:br>
            <a:r>
              <a:rPr lang="en-US" sz="2000" dirty="0"/>
              <a:t>Monday, May 11</a:t>
            </a:r>
          </a:p>
          <a:p>
            <a:r>
              <a:rPr lang="en-US" sz="2000" b="1" dirty="0"/>
              <a:t>Langley Leap</a:t>
            </a:r>
            <a:br>
              <a:rPr lang="en-US" sz="2000" dirty="0"/>
            </a:br>
            <a:r>
              <a:rPr lang="en-US" sz="2000" dirty="0"/>
              <a:t>Monday, May 18 – 22 </a:t>
            </a:r>
          </a:p>
          <a:p>
            <a:r>
              <a:rPr lang="en-US" sz="2000" b="1" dirty="0"/>
              <a:t>Completed Attendance Form Due to Government Teachers</a:t>
            </a:r>
            <a:br>
              <a:rPr lang="en-US" sz="2000" dirty="0"/>
            </a:br>
            <a:r>
              <a:rPr lang="en-US" sz="2000" dirty="0"/>
              <a:t>Wednesday, May 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4F2-7EFC-8940-A5C7-35A669F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E8F14-9196-C844-99F5-3CE984F92295}"/>
              </a:ext>
            </a:extLst>
          </p:cNvPr>
          <p:cNvSpPr/>
          <p:nvPr/>
        </p:nvSpPr>
        <p:spPr>
          <a:xfrm>
            <a:off x="2122689" y="5832851"/>
            <a:ext cx="4898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Langley Leap Application Packet</a:t>
            </a:r>
            <a:endParaRPr lang="en-US" dirty="0"/>
          </a:p>
          <a:p>
            <a:pPr algn="ctr"/>
            <a:r>
              <a:rPr lang="en-US" dirty="0"/>
              <a:t>(will download Word document)</a:t>
            </a:r>
          </a:p>
        </p:txBody>
      </p:sp>
    </p:spTree>
    <p:extLst>
      <p:ext uri="{BB962C8B-B14F-4D97-AF65-F5344CB8AC3E}">
        <p14:creationId xmlns:p14="http://schemas.microsoft.com/office/powerpoint/2010/main" val="120114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075"/>
            <a:ext cx="8229600" cy="1143000"/>
          </a:xfrm>
        </p:spPr>
        <p:txBody>
          <a:bodyPr/>
          <a:lstStyle/>
          <a:p>
            <a:r>
              <a:rPr lang="en-US" dirty="0"/>
              <a:t>Class of 2020--Important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81"/>
            <a:ext cx="8229600" cy="472142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ANGP Fundraiser – Capitol Steps @ Langley Auditorium</a:t>
            </a:r>
            <a:br>
              <a:rPr lang="en-US" sz="2000" b="1" dirty="0"/>
            </a:br>
            <a:r>
              <a:rPr lang="en-US" sz="2000" dirty="0"/>
              <a:t>Sunday, February 23, 7PM</a:t>
            </a:r>
          </a:p>
          <a:p>
            <a:r>
              <a:rPr lang="en-US" sz="2000" b="1" dirty="0"/>
              <a:t>Senior Ethics Day @ McLean Bible Church</a:t>
            </a:r>
            <a:br>
              <a:rPr lang="en-US" sz="2000" b="1" dirty="0"/>
            </a:br>
            <a:r>
              <a:rPr lang="en-US" sz="2000" dirty="0"/>
              <a:t>Tuesday, March 17 </a:t>
            </a:r>
          </a:p>
          <a:p>
            <a:r>
              <a:rPr lang="en-US" sz="2000" b="1" dirty="0"/>
              <a:t>Langley Leap Application Packet Due to Government Teachers</a:t>
            </a:r>
            <a:br>
              <a:rPr lang="en-US" sz="2000" b="1" dirty="0"/>
            </a:br>
            <a:r>
              <a:rPr lang="en-US" sz="2000" dirty="0"/>
              <a:t>Friday, March 27</a:t>
            </a:r>
          </a:p>
          <a:p>
            <a:r>
              <a:rPr lang="en-US" sz="2000" b="1" dirty="0"/>
              <a:t>Spring Break (Great time to visit colleges with classes in session)</a:t>
            </a:r>
            <a:br>
              <a:rPr lang="en-US" sz="2000" b="1" dirty="0"/>
            </a:br>
            <a:r>
              <a:rPr lang="en-US" sz="2000" dirty="0"/>
              <a:t>April 6 - 13</a:t>
            </a:r>
            <a:endParaRPr lang="en-US" sz="2000" b="1" dirty="0"/>
          </a:p>
          <a:p>
            <a:r>
              <a:rPr lang="en-US" sz="2000" b="1" dirty="0"/>
              <a:t>Senior Parent Forum </a:t>
            </a:r>
            <a:br>
              <a:rPr lang="en-US" sz="2000" dirty="0"/>
            </a:br>
            <a:r>
              <a:rPr lang="en-US" sz="2000" dirty="0"/>
              <a:t>Thursday, April 23, 9:30-11AM</a:t>
            </a:r>
          </a:p>
          <a:p>
            <a:r>
              <a:rPr lang="en-US" sz="2000" b="1" dirty="0"/>
              <a:t>Senior Picnic and College Picture Day</a:t>
            </a:r>
            <a:br>
              <a:rPr lang="en-US" sz="2000" dirty="0"/>
            </a:br>
            <a:r>
              <a:rPr lang="en-US" sz="2000" dirty="0"/>
              <a:t>Friday, May 1</a:t>
            </a:r>
          </a:p>
          <a:p>
            <a:r>
              <a:rPr lang="en-US" sz="2000" b="1" dirty="0"/>
              <a:t>AP Exams (May 4-15)</a:t>
            </a:r>
            <a:br>
              <a:rPr lang="en-US" sz="2000" b="1" dirty="0"/>
            </a:br>
            <a:r>
              <a:rPr lang="en-US" sz="2000" dirty="0">
                <a:hlinkClick r:id="rId2"/>
              </a:rPr>
              <a:t>https://apcentral.collegeboard.org/courses/exam-dates-and-fees</a:t>
            </a:r>
            <a:endParaRPr lang="en-US" sz="2000" b="1" dirty="0"/>
          </a:p>
          <a:p>
            <a:r>
              <a:rPr lang="en-US" sz="2000" b="1" dirty="0"/>
              <a:t>Prom</a:t>
            </a:r>
            <a:br>
              <a:rPr lang="en-US" sz="2000" b="1" dirty="0"/>
            </a:br>
            <a:r>
              <a:rPr lang="en-US" sz="2000" dirty="0"/>
              <a:t>Saturday, May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64B1-9666-7E49-9530-472B72950CF6}"/>
              </a:ext>
            </a:extLst>
          </p:cNvPr>
          <p:cNvSpPr txBox="1"/>
          <p:nvPr/>
        </p:nvSpPr>
        <p:spPr>
          <a:xfrm>
            <a:off x="711663" y="5950504"/>
            <a:ext cx="7720673" cy="830997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Come to at least one event: music, sports, clubs, etc.– check your options on the Langley and Langley Sports calendars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4F2-7EFC-8940-A5C7-35A669F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075"/>
            <a:ext cx="8229600" cy="1143000"/>
          </a:xfrm>
        </p:spPr>
        <p:txBody>
          <a:bodyPr/>
          <a:lstStyle/>
          <a:p>
            <a:r>
              <a:rPr lang="en-US" dirty="0"/>
              <a:t>Class of 2020--Important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81"/>
            <a:ext cx="8229600" cy="472142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Langley Leap</a:t>
            </a:r>
            <a:br>
              <a:rPr lang="en-US" sz="2000" dirty="0"/>
            </a:br>
            <a:r>
              <a:rPr lang="en-US" sz="2000" dirty="0"/>
              <a:t>Monday, May 18 – 22 </a:t>
            </a:r>
          </a:p>
          <a:p>
            <a:r>
              <a:rPr lang="en-US" sz="2000" b="1" dirty="0"/>
              <a:t>Mandatory Graduation Rehearsal #1</a:t>
            </a:r>
            <a:br>
              <a:rPr lang="en-US" sz="2000" dirty="0"/>
            </a:br>
            <a:r>
              <a:rPr lang="en-US" sz="2000" dirty="0"/>
              <a:t>TBD (Likely Wednesday, May 27)</a:t>
            </a:r>
            <a:endParaRPr lang="en-US" sz="2000" b="1" dirty="0"/>
          </a:p>
          <a:p>
            <a:r>
              <a:rPr lang="en-US" sz="2000" b="1" dirty="0"/>
              <a:t>Senior Class Field Trip</a:t>
            </a:r>
            <a:br>
              <a:rPr lang="en-US" sz="2000" b="1" dirty="0"/>
            </a:br>
            <a:r>
              <a:rPr lang="en-US" sz="2000" dirty="0"/>
              <a:t>Thursday, May 28</a:t>
            </a:r>
            <a:endParaRPr lang="en-US" sz="2000" b="1" dirty="0"/>
          </a:p>
          <a:p>
            <a:r>
              <a:rPr lang="en-US" sz="2000" b="1" dirty="0"/>
              <a:t>LHS2020 Senior Family Breakfast, Video, Awards</a:t>
            </a:r>
            <a:br>
              <a:rPr lang="en-US" sz="2000" b="1" dirty="0"/>
            </a:br>
            <a:r>
              <a:rPr lang="en-US" sz="2000" dirty="0"/>
              <a:t>Friday, May 29</a:t>
            </a:r>
            <a:r>
              <a:rPr lang="en-US" sz="2000" baseline="30000" dirty="0"/>
              <a:t>  </a:t>
            </a:r>
            <a:r>
              <a:rPr lang="en-US" sz="2000" dirty="0"/>
              <a:t>8:30AM</a:t>
            </a:r>
          </a:p>
          <a:p>
            <a:r>
              <a:rPr lang="en-US" sz="2000" b="1" dirty="0"/>
              <a:t>Mandatory Graduation Rehearsal #2, Graduation Ticket Distribution</a:t>
            </a:r>
            <a:br>
              <a:rPr lang="en-US" sz="2000" dirty="0"/>
            </a:br>
            <a:r>
              <a:rPr lang="en-US" sz="2000" dirty="0"/>
              <a:t>Friday, May 29 ~10:30AM</a:t>
            </a:r>
          </a:p>
          <a:p>
            <a:r>
              <a:rPr lang="en-US" sz="2000" b="1" dirty="0"/>
              <a:t>LHS2020 Baccalaureate</a:t>
            </a:r>
            <a:br>
              <a:rPr lang="en-US" sz="2000" b="1" dirty="0"/>
            </a:br>
            <a:r>
              <a:rPr lang="en-US" sz="2000" dirty="0"/>
              <a:t>Sunday, May 31 5PM</a:t>
            </a:r>
            <a:endParaRPr lang="en-US" sz="2000" b="1" dirty="0"/>
          </a:p>
          <a:p>
            <a:r>
              <a:rPr lang="en-US" sz="2000" b="1" dirty="0"/>
              <a:t>LHS2020 Graduation</a:t>
            </a:r>
            <a:br>
              <a:rPr lang="en-US" sz="2000" b="1" dirty="0"/>
            </a:br>
            <a:r>
              <a:rPr lang="en-US" sz="2000" dirty="0"/>
              <a:t>Monday, June 1 10AM</a:t>
            </a:r>
            <a:endParaRPr lang="en-US" sz="2000" b="1" dirty="0"/>
          </a:p>
          <a:p>
            <a:r>
              <a:rPr lang="en-US" sz="2000" b="1" dirty="0"/>
              <a:t>LHS2020 All Night Grad Party (ANGP):  Senior Parents Work Event</a:t>
            </a:r>
            <a:br>
              <a:rPr lang="en-US" sz="2000" dirty="0"/>
            </a:br>
            <a:r>
              <a:rPr lang="en-US" sz="2000" dirty="0"/>
              <a:t>Monday - Tuesday, June 1</a:t>
            </a:r>
            <a:r>
              <a:rPr lang="en-US" sz="2000" baseline="30000" dirty="0"/>
              <a:t>st</a:t>
            </a:r>
            <a:r>
              <a:rPr lang="en-US" sz="2000" dirty="0"/>
              <a:t>-2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64B1-9666-7E49-9530-472B72950CF6}"/>
              </a:ext>
            </a:extLst>
          </p:cNvPr>
          <p:cNvSpPr txBox="1"/>
          <p:nvPr/>
        </p:nvSpPr>
        <p:spPr>
          <a:xfrm>
            <a:off x="711663" y="5950504"/>
            <a:ext cx="7720673" cy="830997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Come to at least one event: music, sports, clubs, etc.– check your options on the Langley and Langley Sports calendars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4F2-7EFC-8940-A5C7-35A669F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0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87"/>
            <a:ext cx="8229600" cy="1143000"/>
          </a:xfrm>
        </p:spPr>
        <p:txBody>
          <a:bodyPr/>
          <a:lstStyle/>
          <a:p>
            <a:r>
              <a:rPr lang="en-US" dirty="0"/>
              <a:t>Class of 2020--Important Links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38390"/>
              </p:ext>
            </p:extLst>
          </p:nvPr>
        </p:nvGraphicFramePr>
        <p:xfrm>
          <a:off x="327212" y="1202487"/>
          <a:ext cx="8489576" cy="5527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ParentVUE</a:t>
                      </a:r>
                      <a:r>
                        <a:rPr lang="en-US" dirty="0"/>
                        <a:t> 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https://sisparent.fcps.edu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SIS </a:t>
                      </a:r>
                      <a:r>
                        <a:rPr lang="en-US" dirty="0" err="1"/>
                        <a:t>ParentVUE</a:t>
                      </a:r>
                      <a:r>
                        <a:rPr lang="en-US" dirty="0"/>
                        <a:t>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3"/>
                        </a:rPr>
                        <a:t>https://www.fcps.edu/resources/technology/student-information-system-sis-fcps/sis-parent-account-registration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Blackboard, </a:t>
                      </a:r>
                      <a:r>
                        <a:rPr lang="en-US" dirty="0" err="1"/>
                        <a:t>weCare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Naviance for 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https://fcps.blackboard.com/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FCPS</a:t>
                      </a:r>
                      <a:r>
                        <a:rPr lang="en-US" baseline="0" dirty="0"/>
                        <a:t> News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5"/>
                        </a:rPr>
                        <a:t>https://public.govdelivery.com/accounts/VAEDUFCPS/subscriber/new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LHS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http://www2.fcps.edu/LangleyHS/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LHS Class</a:t>
                      </a:r>
                      <a:r>
                        <a:rPr lang="en-US" baseline="0" dirty="0"/>
                        <a:t> of 2020 Webpage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http://www.ptsalangley.org/class-of-2020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ANGP2020 Webpage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https://www.ptsalangley.org/angp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LHS PTSA</a:t>
                      </a:r>
                      <a:r>
                        <a:rPr lang="en-US" baseline="0" dirty="0"/>
                        <a:t> 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http://www.ptsalangley.org/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LHS PTSA Key</a:t>
                      </a:r>
                      <a:r>
                        <a:rPr lang="en-US" baseline="0" dirty="0"/>
                        <a:t> 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10"/>
                        </a:rPr>
                        <a:t>http://www.ptsalangley.org/lhs-quick-links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LHS</a:t>
                      </a:r>
                      <a:r>
                        <a:rPr lang="en-US" baseline="0" dirty="0"/>
                        <a:t> Activities 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11"/>
                        </a:rPr>
                        <a:t>http://www.langleysports.org/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LHS Service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12"/>
                        </a:rPr>
                        <a:t>http://www2.fcps.edu/LangleyHS/servicelearning.html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024E6-CFF7-944F-A0C4-406BFAE6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9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669536"/>
            <a:ext cx="8229600" cy="185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rnjackson@fcps.edu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87694"/>
            <a:ext cx="8229600" cy="220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Langley Leap Coordinator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Ryan Jackson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658A8-7376-D74E-913D-A9BF1A4F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787744"/>
            <a:ext cx="170180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245C2-76E6-424E-AF87-23F3BD8C3155}"/>
              </a:ext>
            </a:extLst>
          </p:cNvPr>
          <p:cNvSpPr txBox="1"/>
          <p:nvPr/>
        </p:nvSpPr>
        <p:spPr>
          <a:xfrm>
            <a:off x="185351" y="153411"/>
            <a:ext cx="849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From October Senior Parent Forum – included here for reference, also on Class Webpage</a:t>
            </a:r>
          </a:p>
        </p:txBody>
      </p:sp>
    </p:spTree>
    <p:extLst>
      <p:ext uri="{BB962C8B-B14F-4D97-AF65-F5344CB8AC3E}">
        <p14:creationId xmlns:p14="http://schemas.microsoft.com/office/powerpoint/2010/main" val="66619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075"/>
            <a:ext cx="8229600" cy="1143000"/>
          </a:xfrm>
        </p:spPr>
        <p:txBody>
          <a:bodyPr/>
          <a:lstStyle/>
          <a:p>
            <a:r>
              <a:rPr lang="en-US" dirty="0"/>
              <a:t>Langley Leap - 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81"/>
            <a:ext cx="8229600" cy="4721425"/>
          </a:xfrm>
        </p:spPr>
        <p:txBody>
          <a:bodyPr>
            <a:normAutofit/>
          </a:bodyPr>
          <a:lstStyle/>
          <a:p>
            <a:r>
              <a:rPr lang="en-US" sz="2000" b="1" dirty="0"/>
              <a:t>Suggested Deadline for Securing Leap Sponsor</a:t>
            </a:r>
            <a:br>
              <a:rPr lang="en-US" sz="2000" b="1" dirty="0"/>
            </a:br>
            <a:r>
              <a:rPr lang="en-US" sz="2000" dirty="0"/>
              <a:t>Friday, February 28</a:t>
            </a:r>
            <a:endParaRPr lang="en-US" sz="2000" b="1" dirty="0"/>
          </a:p>
          <a:p>
            <a:r>
              <a:rPr lang="en-US" sz="2000" b="1" dirty="0"/>
              <a:t>Application Packet Due to Government Teachers</a:t>
            </a:r>
            <a:br>
              <a:rPr lang="en-US" sz="2000" dirty="0"/>
            </a:br>
            <a:r>
              <a:rPr lang="en-US" sz="2000" dirty="0"/>
              <a:t>Friday, March 27</a:t>
            </a:r>
          </a:p>
          <a:p>
            <a:r>
              <a:rPr lang="en-US" sz="2000" b="1" dirty="0"/>
              <a:t>Completed Grade Verification Sheets Due to Government Teachers</a:t>
            </a:r>
            <a:br>
              <a:rPr lang="en-US" sz="2000" b="1" dirty="0"/>
            </a:br>
            <a:r>
              <a:rPr lang="en-US" sz="2000" dirty="0"/>
              <a:t>Friday, April 17 </a:t>
            </a:r>
            <a:br>
              <a:rPr lang="en-US" sz="2000" dirty="0"/>
            </a:br>
            <a:r>
              <a:rPr lang="en-US" sz="2000" dirty="0"/>
              <a:t>(NOTE: Need teacher signatures, use entire week to gather)</a:t>
            </a:r>
          </a:p>
          <a:p>
            <a:r>
              <a:rPr lang="en-US" sz="2000" b="1" dirty="0"/>
              <a:t>Student Obligations Payments Due to participate in Langley Leap</a:t>
            </a:r>
            <a:br>
              <a:rPr lang="en-US" sz="2000" b="1" dirty="0"/>
            </a:br>
            <a:r>
              <a:rPr lang="en-US" sz="2000" dirty="0"/>
              <a:t>Monday, May 11</a:t>
            </a:r>
          </a:p>
          <a:p>
            <a:r>
              <a:rPr lang="en-US" sz="2000" b="1" dirty="0"/>
              <a:t>Langley Leap</a:t>
            </a:r>
            <a:br>
              <a:rPr lang="en-US" sz="2000" dirty="0"/>
            </a:br>
            <a:r>
              <a:rPr lang="en-US" sz="2000" dirty="0"/>
              <a:t>Monday, May 18 – 22 </a:t>
            </a:r>
          </a:p>
          <a:p>
            <a:r>
              <a:rPr lang="en-US" sz="2000" b="1" dirty="0"/>
              <a:t>Completed Attendance Form Due to Government Teachers</a:t>
            </a:r>
            <a:br>
              <a:rPr lang="en-US" sz="2000" dirty="0"/>
            </a:br>
            <a:r>
              <a:rPr lang="en-US" sz="2000" dirty="0"/>
              <a:t>Wednesday, May 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0265" y="1894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4F2-7EFC-8940-A5C7-35A669F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07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Langley Leap   May 18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– May 22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C22A58-86E5-E44C-B969-598970A7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5741"/>
            <a:ext cx="7886700" cy="4350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Students will spend 35 total hours at their internship (7 </a:t>
            </a:r>
            <a:r>
              <a:rPr lang="en-US" sz="2000" dirty="0" err="1"/>
              <a:t>hrs</a:t>
            </a:r>
            <a:r>
              <a:rPr lang="en-US" sz="2000" dirty="0"/>
              <a:t>/day)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Selection of Students</a:t>
            </a:r>
            <a:r>
              <a:rPr lang="en-US" sz="2000" b="1" dirty="0"/>
              <a:t>:</a:t>
            </a:r>
            <a:r>
              <a:rPr lang="en-US" sz="2000" dirty="0"/>
              <a:t>  A senior is </a:t>
            </a:r>
            <a:r>
              <a:rPr lang="en-US" sz="2000" u="sng" dirty="0"/>
              <a:t>eligible</a:t>
            </a:r>
            <a:r>
              <a:rPr lang="en-US" sz="2000" dirty="0"/>
              <a:t> for the Langley Leap Senior Internship Experience if they meet </a:t>
            </a:r>
            <a:r>
              <a:rPr lang="en-US" sz="2000" b="1" u="sng" dirty="0"/>
              <a:t>ALL</a:t>
            </a:r>
            <a:r>
              <a:rPr lang="en-US" sz="2000" dirty="0"/>
              <a:t> the following criteria: </a:t>
            </a:r>
          </a:p>
          <a:p>
            <a:pPr marL="385763" indent="-385763">
              <a:buAutoNum type="arabicPeriod"/>
            </a:pPr>
            <a:r>
              <a:rPr lang="en-US" sz="2000" dirty="0"/>
              <a:t>A 2.75 cumulative GPA at 7</a:t>
            </a:r>
            <a:r>
              <a:rPr lang="en-US" sz="2000" baseline="30000" dirty="0"/>
              <a:t>th</a:t>
            </a:r>
            <a:r>
              <a:rPr lang="en-US" sz="2000" dirty="0"/>
              <a:t> semester.  </a:t>
            </a:r>
          </a:p>
          <a:p>
            <a:pPr marL="385763" indent="-385763">
              <a:buAutoNum type="arabicPeriod"/>
            </a:pPr>
            <a:r>
              <a:rPr lang="en-US" sz="2000" dirty="0"/>
              <a:t>Students must have a C or higher as a cumulative grade in each class (including online classes) at the end of the third quarter, </a:t>
            </a:r>
            <a:r>
              <a:rPr lang="en-US" sz="2000" b="1" u="sng" dirty="0"/>
              <a:t>and</a:t>
            </a:r>
            <a:r>
              <a:rPr lang="en-US" sz="2000" dirty="0"/>
              <a:t> must maintain this grade of C or higher through 4</a:t>
            </a:r>
            <a:r>
              <a:rPr lang="en-US" sz="2000" baseline="30000" dirty="0"/>
              <a:t>th</a:t>
            </a:r>
            <a:r>
              <a:rPr lang="en-US" sz="2000" dirty="0"/>
              <a:t> quarter in each class until Leap begins. Multiple grade verifications will be required to be/remain eligible to Leap. </a:t>
            </a:r>
          </a:p>
          <a:p>
            <a:pPr marL="0" indent="0">
              <a:buNone/>
            </a:pPr>
            <a:r>
              <a:rPr lang="en-US" sz="2000" dirty="0"/>
              <a:t>									(continued…)</a:t>
            </a:r>
          </a:p>
        </p:txBody>
      </p:sp>
    </p:spTree>
    <p:extLst>
      <p:ext uri="{BB962C8B-B14F-4D97-AF65-F5344CB8AC3E}">
        <p14:creationId xmlns:p14="http://schemas.microsoft.com/office/powerpoint/2010/main" val="137051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Langley Leap Requirements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89179-30DE-924C-A4CF-42CDF894919A}"/>
              </a:ext>
            </a:extLst>
          </p:cNvPr>
          <p:cNvSpPr txBox="1">
            <a:spLocks/>
          </p:cNvSpPr>
          <p:nvPr/>
        </p:nvSpPr>
        <p:spPr>
          <a:xfrm>
            <a:off x="457200" y="1470991"/>
            <a:ext cx="8107846" cy="391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marR="0" lvl="0" indent="-385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more than three (3)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excused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absences during the third quarter and no more than three (3)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excused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absences during the fourth quarter until the internship starts,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excluding school-related activities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two (2) days allotted for college visits. Any unexcused absences may disqualify a student from participating in Leap </a:t>
            </a:r>
          </a:p>
          <a:p>
            <a:pPr marL="385763" marR="0" lvl="0" indent="-385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Teachers’ signatures and the senior class administrator’s signature to show that student is in good standing – and maintains good standing – regarding attendance, discipline,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grades </a:t>
            </a:r>
          </a:p>
          <a:p>
            <a:pPr marL="385763" marR="0" lvl="0" indent="-385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Completes all components of the Langley Leap Application Packet (available starting January 6, 2020) by the deadline Friday, March 20, 2020</a:t>
            </a:r>
          </a:p>
          <a:p>
            <a:pPr marL="385763" marR="0" lvl="0" indent="-385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Attends Ethics Day Forum on Tuesday, March 17, 2020</a:t>
            </a:r>
          </a:p>
          <a:p>
            <a:pPr marL="385763" marR="0" lvl="0" indent="-3857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Pays / rectifies all existing obligations by Monday, May 11, 2020 (one week before Leap starts)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				(continued…)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5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37488"/>
            <a:ext cx="8229600" cy="185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buNone/>
              <a:defRPr/>
            </a:pPr>
            <a:r>
              <a:rPr lang="en-US" sz="2000" dirty="0">
                <a:hlinkClick r:id="rId2"/>
              </a:rPr>
              <a:t>https://langleyhs.fcps.edu/student-services/college-and-career-center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46205"/>
            <a:ext cx="8229600" cy="2526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College and Career Center Specialist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Hannah Wolff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A549B-EB51-6748-A7F8-802A335D1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83" y="273564"/>
            <a:ext cx="4813300" cy="1689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FF0A09-82CE-864B-8F55-B47AB4DC1D71}"/>
              </a:ext>
            </a:extLst>
          </p:cNvPr>
          <p:cNvSpPr/>
          <p:nvPr/>
        </p:nvSpPr>
        <p:spPr>
          <a:xfrm>
            <a:off x="931327" y="4720834"/>
            <a:ext cx="3164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954F72"/>
                </a:solidFill>
                <a:latin typeface="Calibri" panose="020F0502020204030204" pitchFamily="34" charset="0"/>
                <a:hlinkClick r:id="rId4"/>
              </a:rPr>
              <a:t>NPR Terry Gross Link (College Student Mental Health)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CCED3-D283-BA41-A7B4-9F911A910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633" y="4057563"/>
            <a:ext cx="1666014" cy="25268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1658C7-EA48-C342-83BC-705DE0A01F04}"/>
              </a:ext>
            </a:extLst>
          </p:cNvPr>
          <p:cNvSpPr/>
          <p:nvPr/>
        </p:nvSpPr>
        <p:spPr>
          <a:xfrm>
            <a:off x="6240302" y="4720834"/>
            <a:ext cx="2709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https://www.amazon.com/Stressed-Years-Their-Lives-Helping/dp/125011313X/ref=asc_df_125011313X/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20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Langley Leap Requirements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C37D409-6A6B-1A4D-8B2F-60C5675EE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6314"/>
            <a:ext cx="7886700" cy="49303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Performing Arts Policy</a:t>
            </a:r>
            <a:r>
              <a:rPr lang="en-US" b="1" dirty="0"/>
              <a:t>:  </a:t>
            </a:r>
            <a:r>
              <a:rPr lang="en-US" dirty="0"/>
              <a:t>If you are enrolled in a choir, orchestra, band, or theatre course this year and plan to participate in Langley Leap, note that </a:t>
            </a:r>
            <a:r>
              <a:rPr lang="en-US" u="sng" dirty="0"/>
              <a:t>all</a:t>
            </a:r>
            <a:r>
              <a:rPr lang="en-US" dirty="0"/>
              <a:t> rehearsals and performances are </a:t>
            </a:r>
            <a:r>
              <a:rPr lang="en-US" u="sng" dirty="0"/>
              <a:t>mandatory</a:t>
            </a:r>
            <a:r>
              <a:rPr lang="en-US" dirty="0"/>
              <a:t>. These include class period rehearsals, afterschool rehearsals and dress rehearsals as scheduled per class.</a:t>
            </a:r>
          </a:p>
          <a:p>
            <a:pPr marL="0" indent="0">
              <a:buNone/>
            </a:pPr>
            <a:endParaRPr lang="en-US" sz="1125" dirty="0"/>
          </a:p>
          <a:p>
            <a:pPr marL="0" indent="0">
              <a:buNone/>
            </a:pPr>
            <a:r>
              <a:rPr lang="en-US" b="1" u="sng" dirty="0"/>
              <a:t>AP/SOL Exam Policy</a:t>
            </a:r>
            <a:r>
              <a:rPr lang="en-US" b="1" dirty="0"/>
              <a:t>: </a:t>
            </a:r>
            <a:r>
              <a:rPr lang="en-US" dirty="0"/>
              <a:t>If you must take a late/rescheduled AP exam or SOL exam required for graduation during the week of May 18-22, you will be required to miss your internship and return to Langley to take the exam. Adjustments will be made in the required internship hours as necessary. </a:t>
            </a:r>
          </a:p>
          <a:p>
            <a:pPr marL="0" indent="0">
              <a:buNone/>
            </a:pPr>
            <a:endParaRPr lang="en-US" sz="1125" b="1" dirty="0"/>
          </a:p>
          <a:p>
            <a:pPr marL="0" indent="0">
              <a:spcAft>
                <a:spcPts val="900"/>
              </a:spcAft>
              <a:buNone/>
            </a:pPr>
            <a:r>
              <a:rPr lang="en-US" b="1" u="sng" dirty="0"/>
              <a:t>Grading</a:t>
            </a:r>
            <a:r>
              <a:rPr lang="en-US" b="1" dirty="0"/>
              <a:t>:  </a:t>
            </a:r>
            <a:r>
              <a:rPr lang="en-US" dirty="0"/>
              <a:t>Students will complete classes by the time the internships start. A student’s final grade for each class will be the determined by the grades achieved up to the start of the internship.  </a:t>
            </a:r>
            <a:r>
              <a:rPr lang="en-US" b="1" dirty="0"/>
              <a:t>Langley Leap seniors will be exempt from taking final exams (except online or dual-enrollment classes)</a:t>
            </a:r>
          </a:p>
          <a:p>
            <a:pPr marL="0" indent="0">
              <a:buNone/>
            </a:pPr>
            <a:r>
              <a:rPr lang="en-US" b="1" dirty="0"/>
              <a:t>									</a:t>
            </a:r>
            <a:r>
              <a:rPr lang="en-US" dirty="0"/>
              <a:t>(continued…)</a:t>
            </a:r>
          </a:p>
        </p:txBody>
      </p:sp>
    </p:spTree>
    <p:extLst>
      <p:ext uri="{BB962C8B-B14F-4D97-AF65-F5344CB8AC3E}">
        <p14:creationId xmlns:p14="http://schemas.microsoft.com/office/powerpoint/2010/main" val="622756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Langley Leap Requirements 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D29353-3CE9-3E40-9B62-D5907AD07C57}"/>
              </a:ext>
            </a:extLst>
          </p:cNvPr>
          <p:cNvSpPr txBox="1">
            <a:spLocks/>
          </p:cNvSpPr>
          <p:nvPr/>
        </p:nvSpPr>
        <p:spPr>
          <a:xfrm>
            <a:off x="628650" y="1544595"/>
            <a:ext cx="7886700" cy="362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teachers will facilitate dissemination and collection of Leap Packets starting in January.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enrolled in online Government will receive electronic packets from, and submit all Leap paperwork to the Leap Coordinator, Mr. Ryan Jackson.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 			Email me: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rnjackson@fcps.edu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26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National School Counseling Week (Feb 3-7)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A1E4-933C-A148-8760-C6369BD09AC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4F8731BF-3276-8B42-9C5F-54F325054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86481"/>
              </p:ext>
            </p:extLst>
          </p:nvPr>
        </p:nvGraphicFramePr>
        <p:xfrm>
          <a:off x="545592" y="1069928"/>
          <a:ext cx="8052816" cy="389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97">
                  <a:extLst>
                    <a:ext uri="{9D8B030D-6E8A-4147-A177-3AD203B41FA5}">
                      <a16:colId xmlns:a16="http://schemas.microsoft.com/office/drawing/2014/main" val="331919866"/>
                    </a:ext>
                  </a:extLst>
                </a:gridCol>
                <a:gridCol w="5449219">
                  <a:extLst>
                    <a:ext uri="{9D8B030D-6E8A-4147-A177-3AD203B41FA5}">
                      <a16:colId xmlns:a16="http://schemas.microsoft.com/office/drawing/2014/main" val="3172982217"/>
                    </a:ext>
                  </a:extLst>
                </a:gridCol>
              </a:tblGrid>
              <a:tr h="416970">
                <a:tc>
                  <a:txBody>
                    <a:bodyPr/>
                    <a:lstStyle/>
                    <a:p>
                      <a:r>
                        <a:rPr lang="en-US" sz="1800" dirty="0"/>
                        <a:t>Student’s 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711088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/>
                        <a:t>A-Chang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Michael Johnson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msjohnson@fcps.edu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703-287-2731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631692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/>
                        <a:t>Chap - 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 Mantel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armantel@fcps.edu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703-287-2733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74022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/>
                        <a:t>Gao – </a:t>
                      </a:r>
                      <a:r>
                        <a:rPr lang="en-US" sz="1800" dirty="0" err="1"/>
                        <a:t>Jua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Natalie Malone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nlmalone@fcps.edu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703-287-2732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3289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Jub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Matu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Timothy Ready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u="none" strike="noStrike" dirty="0">
                          <a:solidFill>
                            <a:srgbClr val="298299"/>
                          </a:solidFill>
                          <a:effectLst/>
                          <a:hlinkClick r:id="rId5"/>
                        </a:rPr>
                        <a:t>tjready@fcps.edu</a:t>
                      </a:r>
                      <a:r>
                        <a:rPr lang="en-US" sz="1800" dirty="0">
                          <a:effectLst/>
                        </a:rPr>
                        <a:t> 703-287-2730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319155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Matz</a:t>
                      </a:r>
                      <a:r>
                        <a:rPr lang="en-US" sz="1800" dirty="0"/>
                        <a:t> – Pride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Jennifer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Baldesare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jlbaldesare@fcps.edu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703-287-2734 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18058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Prin</a:t>
                      </a:r>
                      <a:r>
                        <a:rPr lang="en-US" sz="1800" dirty="0"/>
                        <a:t> – 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Katie Robinson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kerobinson1@fcps.edu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703-287-2736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66935"/>
                  </a:ext>
                </a:extLst>
              </a:tr>
              <a:tr h="4963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Suo</a:t>
                      </a:r>
                      <a:r>
                        <a:rPr lang="en-US" sz="1800" dirty="0"/>
                        <a:t> -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Nichole Bernard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nbernard@fcps.edu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703-287-2735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2114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44F6BB8-7689-EC49-B0F5-BF347B53AE14}"/>
              </a:ext>
            </a:extLst>
          </p:cNvPr>
          <p:cNvSpPr/>
          <p:nvPr/>
        </p:nvSpPr>
        <p:spPr>
          <a:xfrm>
            <a:off x="1235675" y="6017254"/>
            <a:ext cx="667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9"/>
              </a:rPr>
              <a:t>https://langleyhs.fcps.edu/department/student-services-staff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319560-7DC6-A54F-BA79-E9D41A81E71D}"/>
              </a:ext>
            </a:extLst>
          </p:cNvPr>
          <p:cNvSpPr txBox="1">
            <a:spLocks/>
          </p:cNvSpPr>
          <p:nvPr/>
        </p:nvSpPr>
        <p:spPr>
          <a:xfrm>
            <a:off x="368808" y="514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Additional Student Services Staff</a:t>
            </a:r>
          </a:p>
        </p:txBody>
      </p:sp>
    </p:spTree>
    <p:extLst>
      <p:ext uri="{BB962C8B-B14F-4D97-AF65-F5344CB8AC3E}">
        <p14:creationId xmlns:p14="http://schemas.microsoft.com/office/powerpoint/2010/main" val="103394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to do 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89179-30DE-924C-A4CF-42CDF894919A}"/>
              </a:ext>
            </a:extLst>
          </p:cNvPr>
          <p:cNvSpPr txBox="1">
            <a:spLocks/>
          </p:cNvSpPr>
          <p:nvPr/>
        </p:nvSpPr>
        <p:spPr>
          <a:xfrm>
            <a:off x="457200" y="1470991"/>
            <a:ext cx="8107846" cy="500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Font typeface="+mj-lt"/>
              <a:buAutoNum type="arabicPeriod"/>
            </a:pPr>
            <a:r>
              <a:rPr lang="en-US" sz="2000" dirty="0"/>
              <a:t>Your senior needs to learn to solve problems on their own</a:t>
            </a:r>
            <a:endParaRPr lang="en-US" sz="1600" dirty="0"/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Stop texting your senior hourly/daily/whenever they change locations (and do not expect them to text you)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Encourage them to try new things, join something new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If your student needs academic accommodations, transition that to their responsibility as much as possible (guide, don’t execute)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Encourage your students to engage with teachers/adults at Langley.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Encourage getting help early, not when too late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Encourage them to schedule their downtime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Encourage them to be open to new things – become closer friends with someone they didn’t normally hang out with at Langley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Hold them accountable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Normalize failure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176266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to do 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9A4BF5-81C0-3A40-8AF3-60859AAE5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92221"/>
              </p:ext>
            </p:extLst>
          </p:nvPr>
        </p:nvGraphicFramePr>
        <p:xfrm>
          <a:off x="185351" y="1156694"/>
          <a:ext cx="8810366" cy="512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103">
                  <a:extLst>
                    <a:ext uri="{9D8B030D-6E8A-4147-A177-3AD203B41FA5}">
                      <a16:colId xmlns:a16="http://schemas.microsoft.com/office/drawing/2014/main" val="1449958747"/>
                    </a:ext>
                  </a:extLst>
                </a:gridCol>
                <a:gridCol w="3265598">
                  <a:extLst>
                    <a:ext uri="{9D8B030D-6E8A-4147-A177-3AD203B41FA5}">
                      <a16:colId xmlns:a16="http://schemas.microsoft.com/office/drawing/2014/main" val="1044804960"/>
                    </a:ext>
                  </a:extLst>
                </a:gridCol>
                <a:gridCol w="4259665">
                  <a:extLst>
                    <a:ext uri="{9D8B030D-6E8A-4147-A177-3AD203B41FA5}">
                      <a16:colId xmlns:a16="http://schemas.microsoft.com/office/drawing/2014/main" val="471876819"/>
                    </a:ext>
                  </a:extLst>
                </a:gridCol>
              </a:tblGrid>
              <a:tr h="445027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30296"/>
                  </a:ext>
                </a:extLst>
              </a:tr>
              <a:tr h="2395361">
                <a:tc>
                  <a:txBody>
                    <a:bodyPr/>
                    <a:lstStyle/>
                    <a:p>
                      <a:r>
                        <a:rPr lang="en-US" dirty="0"/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Checking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Savings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Debit Card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Credit Card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College Expenses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Transportation Expenses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UMTA &amp; 529 Accounts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Create a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2"/>
                        </a:rPr>
                        <a:t>https://www.nerdwallet.com/blog/finance/budgeting-for-college-students/</a:t>
                      </a:r>
                      <a:endParaRPr lang="en-US" sz="1200" dirty="0">
                        <a:hlinkClick r:id="rId3"/>
                      </a:endParaRPr>
                    </a:p>
                    <a:p>
                      <a:r>
                        <a:rPr lang="en-US" sz="1200" dirty="0">
                          <a:hlinkClick r:id="rId3"/>
                        </a:rPr>
                        <a:t>https://www.affordablecollegesonline.org/college-resource-center/student-guide-to-budgeting/</a:t>
                      </a:r>
                      <a:endParaRPr lang="en-US" sz="1200" dirty="0"/>
                    </a:p>
                    <a:p>
                      <a:r>
                        <a:rPr lang="en-US" sz="1200" dirty="0">
                          <a:hlinkClick r:id="rId4"/>
                        </a:rPr>
                        <a:t>https://www.cnbc.com/2019/08/28/5-things-every-college-student-should-do-with-their-money.html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>
                          <a:hlinkClick r:id="rId5"/>
                        </a:rPr>
                        <a:t>https://promo.bankofamerica.com/checkingforstudents/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835319"/>
                  </a:ext>
                </a:extLst>
              </a:tr>
              <a:tr h="1533031">
                <a:tc>
                  <a:txBody>
                    <a:bodyPr/>
                    <a:lstStyle/>
                    <a:p>
                      <a:r>
                        <a:rPr lang="en-US" dirty="0"/>
                        <a:t>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HIPAA Authorization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Healthcare Power of Attorney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General Durable Power of Attorney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College-Specific Items (FERPA: Financial, Grades, Attendance, Discipline, Health, 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/>
                        </a:rPr>
                        <a:t>https://www.natlawreview.com/article/three-critical-legal-documents-every-parent-college-student-should-get-place-soon</a:t>
                      </a:r>
                      <a:endParaRPr lang="en-US" sz="1200" dirty="0"/>
                    </a:p>
                    <a:p>
                      <a:r>
                        <a:rPr lang="en-US" sz="1200" dirty="0">
                          <a:hlinkClick r:id="rId7"/>
                        </a:rPr>
                        <a:t>https://clark.com/health-health-care/college-students-legal-documents-hipaa-power-attorney/</a:t>
                      </a:r>
                      <a:endParaRPr lang="en-US" sz="1200" dirty="0"/>
                    </a:p>
                    <a:p>
                      <a:r>
                        <a:rPr lang="en-US" sz="1200" dirty="0">
                          <a:hlinkClick r:id="rId8"/>
                        </a:rPr>
                        <a:t>https://www.kiplinger.com/article/college/T065-C001-S001-legal-documents-for-college-students.html</a:t>
                      </a:r>
                      <a:endParaRPr lang="en-US" sz="1200" dirty="0"/>
                    </a:p>
                    <a:p>
                      <a:r>
                        <a:rPr lang="en-US" sz="1200" dirty="0">
                          <a:hlinkClick r:id="rId9"/>
                        </a:rPr>
                        <a:t>https://www2.ed.gov/policy/gen/guid/fpco/pdf/ferpafaq.pdf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3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0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to do 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9A4BF5-81C0-3A40-8AF3-60859AAE5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69507"/>
              </p:ext>
            </p:extLst>
          </p:nvPr>
        </p:nvGraphicFramePr>
        <p:xfrm>
          <a:off x="185351" y="1156694"/>
          <a:ext cx="8810366" cy="529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103">
                  <a:extLst>
                    <a:ext uri="{9D8B030D-6E8A-4147-A177-3AD203B41FA5}">
                      <a16:colId xmlns:a16="http://schemas.microsoft.com/office/drawing/2014/main" val="1449958747"/>
                    </a:ext>
                  </a:extLst>
                </a:gridCol>
                <a:gridCol w="3265598">
                  <a:extLst>
                    <a:ext uri="{9D8B030D-6E8A-4147-A177-3AD203B41FA5}">
                      <a16:colId xmlns:a16="http://schemas.microsoft.com/office/drawing/2014/main" val="1044804960"/>
                    </a:ext>
                  </a:extLst>
                </a:gridCol>
                <a:gridCol w="4259665">
                  <a:extLst>
                    <a:ext uri="{9D8B030D-6E8A-4147-A177-3AD203B41FA5}">
                      <a16:colId xmlns:a16="http://schemas.microsoft.com/office/drawing/2014/main" val="471876819"/>
                    </a:ext>
                  </a:extLst>
                </a:gridCol>
              </a:tblGrid>
              <a:tr h="445027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30296"/>
                  </a:ext>
                </a:extLst>
              </a:tr>
              <a:tr h="445027">
                <a:tc>
                  <a:txBody>
                    <a:bodyPr/>
                    <a:lstStyle/>
                    <a:p>
                      <a:r>
                        <a:rPr lang="en-US" dirty="0"/>
                        <a:t>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Laundry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Schedule (Sleep, Activities, Meals, Family, Church,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Curfew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Financial (allowance, food, gas, insurance,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Driving in non-ideal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Amazon Prime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https://www.collegeraptor.com/find-colleges/articles/tips-tools-advice/30-must-haves-for-surviving-college/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>
                          <a:hlinkClick r:id="rId3"/>
                        </a:rPr>
                        <a:t>https://www.businessinsider.com/useful-college-dorm-essentials-packing-list-2018-8#a-power-strip-for-all-of-your-devices-16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90358"/>
                  </a:ext>
                </a:extLst>
              </a:tr>
              <a:tr h="445027">
                <a:tc>
                  <a:txBody>
                    <a:bodyPr/>
                    <a:lstStyle/>
                    <a:p>
                      <a:r>
                        <a:rPr lang="en-US" dirty="0"/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General awareness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To/from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Drive vs Fly vs Train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Riding with others, if no car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Public transportation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Rental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Visiting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https://www.supermoney.com/need-ride-cheap-transportation-college-students/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>
                          <a:hlinkClick r:id="rId5"/>
                        </a:rPr>
                        <a:t>https://www.collegeraptor.com/find-colleges/articles/student-life/alternatives-car-campus/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45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39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to do NOW….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9A4BF5-81C0-3A40-8AF3-60859AAE5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90465"/>
              </p:ext>
            </p:extLst>
          </p:nvPr>
        </p:nvGraphicFramePr>
        <p:xfrm>
          <a:off x="185351" y="1156694"/>
          <a:ext cx="8810366" cy="327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103">
                  <a:extLst>
                    <a:ext uri="{9D8B030D-6E8A-4147-A177-3AD203B41FA5}">
                      <a16:colId xmlns:a16="http://schemas.microsoft.com/office/drawing/2014/main" val="1449958747"/>
                    </a:ext>
                  </a:extLst>
                </a:gridCol>
                <a:gridCol w="3265598">
                  <a:extLst>
                    <a:ext uri="{9D8B030D-6E8A-4147-A177-3AD203B41FA5}">
                      <a16:colId xmlns:a16="http://schemas.microsoft.com/office/drawing/2014/main" val="1044804960"/>
                    </a:ext>
                  </a:extLst>
                </a:gridCol>
                <a:gridCol w="4259665">
                  <a:extLst>
                    <a:ext uri="{9D8B030D-6E8A-4147-A177-3AD203B41FA5}">
                      <a16:colId xmlns:a16="http://schemas.microsoft.com/office/drawing/2014/main" val="471876819"/>
                    </a:ext>
                  </a:extLst>
                </a:gridCol>
              </a:tblGrid>
              <a:tr h="445027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30296"/>
                  </a:ext>
                </a:extLst>
              </a:tr>
              <a:tr h="445027">
                <a:tc>
                  <a:txBody>
                    <a:bodyPr/>
                    <a:lstStyle/>
                    <a:p>
                      <a:r>
                        <a:rPr lang="en-US" dirty="0"/>
                        <a:t>Medical/</a:t>
                      </a:r>
                    </a:p>
                    <a:p>
                      <a:r>
                        <a:rPr lang="en-US" dirty="0"/>
                        <a:t>Illness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Insurance Card(s)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Primary Care Physician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College Healthcare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Regular medicine refills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Medical History (how to fill out forms +)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Drug Interactions (</a:t>
                      </a:r>
                      <a:r>
                        <a:rPr lang="en-US" dirty="0" err="1"/>
                        <a:t>MyRXprofile</a:t>
                      </a:r>
                      <a:r>
                        <a:rPr lang="en-US" dirty="0"/>
                        <a:t> and others)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Over the Counter medicines and when to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https://www.myrxprofile.com/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9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99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Now that they are 18, they can…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FF2FD-5104-B14F-B754-751D8956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2A1E4-933C-A148-8760-C6369BD09A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89179-30DE-924C-A4CF-42CDF894919A}"/>
              </a:ext>
            </a:extLst>
          </p:cNvPr>
          <p:cNvSpPr txBox="1">
            <a:spLocks/>
          </p:cNvSpPr>
          <p:nvPr/>
        </p:nvSpPr>
        <p:spPr>
          <a:xfrm>
            <a:off x="457200" y="1470991"/>
            <a:ext cx="8107846" cy="3916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Font typeface="+mj-lt"/>
              <a:buAutoNum type="arabicPeriod"/>
            </a:pPr>
            <a:r>
              <a:rPr lang="en-US" sz="2000" dirty="0"/>
              <a:t>Vote: All LHS Seniors should be registered. They can vote in Primary if will be 18 by General Election.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Join the Military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Register for Selective Service (mandatory for males)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Buy a lottery ticket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Have an alcoholic drink in most places outside the US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Get a body piercing or tattoo without parental consent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Buy a pet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Sign a contract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Change their name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Open a brokerage account and buy a stock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Use a meat/deli slicer at a grocery store job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000" dirty="0"/>
              <a:t>Book a hotel room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									(continued…)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490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28086</TotalTime>
  <Words>2694</Words>
  <Application>Microsoft Office PowerPoint</Application>
  <PresentationFormat>On-screen Show (4:3)</PresentationFormat>
  <Paragraphs>378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system-ui</vt:lpstr>
      <vt:lpstr>Office Theme</vt:lpstr>
      <vt:lpstr>Langley High School Senior Parent Forum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of 2020, Class Parents</vt:lpstr>
      <vt:lpstr>PowerPoint Presentation</vt:lpstr>
      <vt:lpstr>PowerPoint Presentation</vt:lpstr>
      <vt:lpstr>PowerPoint Presentation</vt:lpstr>
      <vt:lpstr>PowerPoint Presentation</vt:lpstr>
      <vt:lpstr>Class of 2020 Pictures from Freshman, Sophomore, Junior, and Senior Years</vt:lpstr>
      <vt:lpstr>PowerPoint Presentation</vt:lpstr>
      <vt:lpstr>PowerPoint Presentation</vt:lpstr>
      <vt:lpstr>Senior Calendar Detailed Review</vt:lpstr>
      <vt:lpstr>Langley Leap - Important Dates</vt:lpstr>
      <vt:lpstr>Class of 2020--Important Dates</vt:lpstr>
      <vt:lpstr>Class of 2020--Important Dates</vt:lpstr>
      <vt:lpstr>Class of 2020--Important Links</vt:lpstr>
      <vt:lpstr>PowerPoint Presentation</vt:lpstr>
      <vt:lpstr>Langley Leap - Important Dates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Langley High School Freshmen Parent Orientation</dc:title>
  <dc:creator>John Shomaker</dc:creator>
  <cp:lastModifiedBy>Annette</cp:lastModifiedBy>
  <cp:revision>240</cp:revision>
  <cp:lastPrinted>2019-10-03T15:29:09Z</cp:lastPrinted>
  <dcterms:created xsi:type="dcterms:W3CDTF">2015-08-28T19:49:16Z</dcterms:created>
  <dcterms:modified xsi:type="dcterms:W3CDTF">2020-02-07T22:36:25Z</dcterms:modified>
</cp:coreProperties>
</file>